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9"/>
  </p:notesMasterIdLst>
  <p:sldIdLst>
    <p:sldId id="547" r:id="rId3"/>
    <p:sldId id="548" r:id="rId4"/>
    <p:sldId id="549" r:id="rId5"/>
    <p:sldId id="550" r:id="rId6"/>
    <p:sldId id="551" r:id="rId7"/>
    <p:sldId id="553" r:id="rId8"/>
    <p:sldId id="554" r:id="rId9"/>
    <p:sldId id="556" r:id="rId10"/>
    <p:sldId id="738" r:id="rId11"/>
    <p:sldId id="557" r:id="rId12"/>
    <p:sldId id="539" r:id="rId13"/>
    <p:sldId id="544" r:id="rId14"/>
    <p:sldId id="541" r:id="rId15"/>
    <p:sldId id="542" r:id="rId16"/>
    <p:sldId id="792" r:id="rId17"/>
    <p:sldId id="545" r:id="rId18"/>
    <p:sldId id="793" r:id="rId19"/>
    <p:sldId id="711" r:id="rId20"/>
    <p:sldId id="712" r:id="rId21"/>
    <p:sldId id="578" r:id="rId22"/>
    <p:sldId id="581" r:id="rId23"/>
    <p:sldId id="582" r:id="rId24"/>
    <p:sldId id="713" r:id="rId25"/>
    <p:sldId id="583" r:id="rId26"/>
    <p:sldId id="714" r:id="rId27"/>
    <p:sldId id="584" r:id="rId28"/>
    <p:sldId id="715" r:id="rId29"/>
    <p:sldId id="588" r:id="rId30"/>
    <p:sldId id="716" r:id="rId31"/>
    <p:sldId id="589" r:id="rId32"/>
    <p:sldId id="717" r:id="rId33"/>
    <p:sldId id="590" r:id="rId34"/>
    <p:sldId id="591" r:id="rId35"/>
    <p:sldId id="592" r:id="rId36"/>
    <p:sldId id="593" r:id="rId37"/>
    <p:sldId id="719" r:id="rId38"/>
    <p:sldId id="720" r:id="rId39"/>
    <p:sldId id="721" r:id="rId40"/>
    <p:sldId id="594" r:id="rId41"/>
    <p:sldId id="722" r:id="rId42"/>
    <p:sldId id="595" r:id="rId43"/>
    <p:sldId id="596" r:id="rId44"/>
    <p:sldId id="597" r:id="rId45"/>
    <p:sldId id="598" r:id="rId46"/>
    <p:sldId id="724" r:id="rId47"/>
    <p:sldId id="599" r:id="rId48"/>
    <p:sldId id="600" r:id="rId49"/>
    <p:sldId id="601" r:id="rId50"/>
    <p:sldId id="602" r:id="rId51"/>
    <p:sldId id="603" r:id="rId52"/>
    <p:sldId id="604" r:id="rId53"/>
    <p:sldId id="605" r:id="rId54"/>
    <p:sldId id="606" r:id="rId55"/>
    <p:sldId id="607" r:id="rId56"/>
    <p:sldId id="608" r:id="rId57"/>
    <p:sldId id="725" r:id="rId58"/>
    <p:sldId id="609" r:id="rId59"/>
    <p:sldId id="610" r:id="rId60"/>
    <p:sldId id="726" r:id="rId61"/>
    <p:sldId id="611" r:id="rId62"/>
    <p:sldId id="612" r:id="rId63"/>
    <p:sldId id="727" r:id="rId64"/>
    <p:sldId id="613" r:id="rId65"/>
    <p:sldId id="614" r:id="rId66"/>
    <p:sldId id="615" r:id="rId67"/>
    <p:sldId id="616" r:id="rId68"/>
    <p:sldId id="617" r:id="rId69"/>
    <p:sldId id="618" r:id="rId70"/>
    <p:sldId id="619" r:id="rId71"/>
    <p:sldId id="728" r:id="rId72"/>
    <p:sldId id="620" r:id="rId73"/>
    <p:sldId id="621" r:id="rId74"/>
    <p:sldId id="622" r:id="rId75"/>
    <p:sldId id="623" r:id="rId76"/>
    <p:sldId id="624" r:id="rId77"/>
    <p:sldId id="625" r:id="rId78"/>
    <p:sldId id="626" r:id="rId79"/>
    <p:sldId id="627" r:id="rId80"/>
    <p:sldId id="628" r:id="rId81"/>
    <p:sldId id="629" r:id="rId82"/>
    <p:sldId id="630" r:id="rId83"/>
    <p:sldId id="631" r:id="rId84"/>
    <p:sldId id="632" r:id="rId85"/>
    <p:sldId id="633" r:id="rId86"/>
    <p:sldId id="634" r:id="rId87"/>
    <p:sldId id="635" r:id="rId88"/>
    <p:sldId id="636" r:id="rId89"/>
    <p:sldId id="737" r:id="rId90"/>
    <p:sldId id="538" r:id="rId91"/>
    <p:sldId id="739" r:id="rId92"/>
    <p:sldId id="740" r:id="rId93"/>
    <p:sldId id="741" r:id="rId94"/>
    <p:sldId id="742" r:id="rId95"/>
    <p:sldId id="743" r:id="rId96"/>
    <p:sldId id="744" r:id="rId97"/>
    <p:sldId id="543" r:id="rId98"/>
    <p:sldId id="552" r:id="rId99"/>
    <p:sldId id="745" r:id="rId100"/>
    <p:sldId id="746" r:id="rId101"/>
    <p:sldId id="555" r:id="rId102"/>
    <p:sldId id="747" r:id="rId103"/>
    <p:sldId id="748" r:id="rId104"/>
    <p:sldId id="558" r:id="rId105"/>
    <p:sldId id="749" r:id="rId106"/>
    <p:sldId id="560" r:id="rId107"/>
    <p:sldId id="561" r:id="rId108"/>
    <p:sldId id="562" r:id="rId109"/>
    <p:sldId id="563" r:id="rId110"/>
    <p:sldId id="564" r:id="rId111"/>
    <p:sldId id="565" r:id="rId112"/>
    <p:sldId id="566" r:id="rId113"/>
    <p:sldId id="567" r:id="rId114"/>
    <p:sldId id="568" r:id="rId115"/>
    <p:sldId id="569" r:id="rId116"/>
    <p:sldId id="570" r:id="rId117"/>
    <p:sldId id="572" r:id="rId118"/>
    <p:sldId id="573" r:id="rId119"/>
    <p:sldId id="574" r:id="rId120"/>
    <p:sldId id="575" r:id="rId121"/>
    <p:sldId id="576" r:id="rId122"/>
    <p:sldId id="577" r:id="rId123"/>
    <p:sldId id="750" r:id="rId124"/>
    <p:sldId id="751" r:id="rId125"/>
    <p:sldId id="752" r:id="rId126"/>
    <p:sldId id="753" r:id="rId127"/>
    <p:sldId id="754" r:id="rId128"/>
    <p:sldId id="755" r:id="rId129"/>
    <p:sldId id="756" r:id="rId130"/>
    <p:sldId id="757" r:id="rId131"/>
    <p:sldId id="758" r:id="rId132"/>
    <p:sldId id="759" r:id="rId133"/>
    <p:sldId id="760" r:id="rId134"/>
    <p:sldId id="761" r:id="rId135"/>
    <p:sldId id="762" r:id="rId136"/>
    <p:sldId id="763" r:id="rId137"/>
    <p:sldId id="764" r:id="rId138"/>
    <p:sldId id="765" r:id="rId139"/>
    <p:sldId id="766" r:id="rId140"/>
    <p:sldId id="767" r:id="rId141"/>
    <p:sldId id="768" r:id="rId142"/>
    <p:sldId id="769" r:id="rId143"/>
    <p:sldId id="770" r:id="rId144"/>
    <p:sldId id="771" r:id="rId145"/>
    <p:sldId id="772" r:id="rId146"/>
    <p:sldId id="773" r:id="rId147"/>
    <p:sldId id="774" r:id="rId148"/>
    <p:sldId id="775" r:id="rId149"/>
    <p:sldId id="776" r:id="rId150"/>
    <p:sldId id="777" r:id="rId151"/>
    <p:sldId id="778" r:id="rId152"/>
    <p:sldId id="779" r:id="rId153"/>
    <p:sldId id="780" r:id="rId154"/>
    <p:sldId id="781" r:id="rId155"/>
    <p:sldId id="782" r:id="rId156"/>
    <p:sldId id="783" r:id="rId157"/>
    <p:sldId id="784" r:id="rId158"/>
    <p:sldId id="785" r:id="rId159"/>
    <p:sldId id="786" r:id="rId160"/>
    <p:sldId id="787" r:id="rId161"/>
    <p:sldId id="788" r:id="rId162"/>
    <p:sldId id="789" r:id="rId163"/>
    <p:sldId id="790" r:id="rId164"/>
    <p:sldId id="791" r:id="rId165"/>
    <p:sldId id="708" r:id="rId166"/>
    <p:sldId id="709" r:id="rId167"/>
    <p:sldId id="794" r:id="rId16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ll description" id="{9DB73781-1D1D-461B-A8DD-648D02D5A511}">
          <p14:sldIdLst>
            <p14:sldId id="547"/>
            <p14:sldId id="548"/>
            <p14:sldId id="549"/>
            <p14:sldId id="550"/>
            <p14:sldId id="551"/>
            <p14:sldId id="553"/>
            <p14:sldId id="554"/>
            <p14:sldId id="556"/>
            <p14:sldId id="738"/>
            <p14:sldId id="557"/>
            <p14:sldId id="539"/>
            <p14:sldId id="544"/>
            <p14:sldId id="541"/>
            <p14:sldId id="542"/>
            <p14:sldId id="792"/>
            <p14:sldId id="545"/>
            <p14:sldId id="793"/>
            <p14:sldId id="711"/>
            <p14:sldId id="712"/>
            <p14:sldId id="578"/>
            <p14:sldId id="581"/>
            <p14:sldId id="582"/>
            <p14:sldId id="713"/>
            <p14:sldId id="583"/>
            <p14:sldId id="714"/>
            <p14:sldId id="584"/>
            <p14:sldId id="715"/>
            <p14:sldId id="588"/>
            <p14:sldId id="716"/>
            <p14:sldId id="589"/>
            <p14:sldId id="717"/>
            <p14:sldId id="590"/>
            <p14:sldId id="591"/>
            <p14:sldId id="592"/>
            <p14:sldId id="593"/>
            <p14:sldId id="719"/>
            <p14:sldId id="720"/>
            <p14:sldId id="721"/>
            <p14:sldId id="594"/>
            <p14:sldId id="722"/>
            <p14:sldId id="595"/>
            <p14:sldId id="596"/>
            <p14:sldId id="597"/>
            <p14:sldId id="598"/>
            <p14:sldId id="724"/>
            <p14:sldId id="599"/>
            <p14:sldId id="600"/>
            <p14:sldId id="601"/>
            <p14:sldId id="602"/>
            <p14:sldId id="603"/>
            <p14:sldId id="604"/>
            <p14:sldId id="605"/>
            <p14:sldId id="606"/>
            <p14:sldId id="607"/>
            <p14:sldId id="608"/>
            <p14:sldId id="725"/>
            <p14:sldId id="609"/>
            <p14:sldId id="610"/>
            <p14:sldId id="726"/>
            <p14:sldId id="611"/>
            <p14:sldId id="612"/>
            <p14:sldId id="727"/>
            <p14:sldId id="613"/>
            <p14:sldId id="614"/>
            <p14:sldId id="615"/>
            <p14:sldId id="616"/>
            <p14:sldId id="617"/>
            <p14:sldId id="618"/>
            <p14:sldId id="619"/>
            <p14:sldId id="728"/>
            <p14:sldId id="620"/>
            <p14:sldId id="621"/>
            <p14:sldId id="622"/>
            <p14:sldId id="623"/>
            <p14:sldId id="624"/>
            <p14:sldId id="625"/>
            <p14:sldId id="626"/>
            <p14:sldId id="627"/>
            <p14:sldId id="628"/>
            <p14:sldId id="629"/>
            <p14:sldId id="630"/>
            <p14:sldId id="631"/>
            <p14:sldId id="632"/>
            <p14:sldId id="633"/>
            <p14:sldId id="634"/>
            <p14:sldId id="635"/>
            <p14:sldId id="636"/>
            <p14:sldId id="737"/>
            <p14:sldId id="538"/>
            <p14:sldId id="739"/>
            <p14:sldId id="740"/>
            <p14:sldId id="741"/>
            <p14:sldId id="742"/>
            <p14:sldId id="743"/>
            <p14:sldId id="744"/>
            <p14:sldId id="543"/>
            <p14:sldId id="552"/>
            <p14:sldId id="745"/>
            <p14:sldId id="746"/>
            <p14:sldId id="555"/>
            <p14:sldId id="747"/>
            <p14:sldId id="748"/>
            <p14:sldId id="558"/>
            <p14:sldId id="749"/>
            <p14:sldId id="560"/>
            <p14:sldId id="561"/>
            <p14:sldId id="562"/>
            <p14:sldId id="563"/>
            <p14:sldId id="564"/>
            <p14:sldId id="565"/>
            <p14:sldId id="566"/>
            <p14:sldId id="567"/>
            <p14:sldId id="568"/>
            <p14:sldId id="569"/>
            <p14:sldId id="570"/>
            <p14:sldId id="572"/>
            <p14:sldId id="573"/>
            <p14:sldId id="574"/>
            <p14:sldId id="575"/>
            <p14:sldId id="576"/>
            <p14:sldId id="577"/>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08"/>
            <p14:sldId id="709"/>
            <p14:sldId id="794"/>
          </p14:sldIdLst>
        </p14:section>
        <p14:section name="brief form" id="{6B5E2AE7-6113-4C9F-B6E2-6D5BA54A0C9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6253" autoAdjust="0"/>
  </p:normalViewPr>
  <p:slideViewPr>
    <p:cSldViewPr snapToGrid="0">
      <p:cViewPr varScale="1">
        <p:scale>
          <a:sx n="72" d="100"/>
          <a:sy n="72" d="100"/>
        </p:scale>
        <p:origin x="13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AC082-DB80-4BD5-B650-68867A03DD6A}" type="datetimeFigureOut">
              <a:rPr lang="ko-KR" altLang="en-US" smtClean="0"/>
              <a:t>2019-07-10</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B7A04-36AA-40CD-B8A9-EF5C4D79989A}" type="slidenum">
              <a:rPr lang="ko-KR" altLang="en-US" smtClean="0"/>
              <a:t>‹#›</a:t>
            </a:fld>
            <a:endParaRPr lang="ko-KR" altLang="en-US"/>
          </a:p>
        </p:txBody>
      </p:sp>
    </p:spTree>
    <p:extLst>
      <p:ext uri="{BB962C8B-B14F-4D97-AF65-F5344CB8AC3E}">
        <p14:creationId xmlns:p14="http://schemas.microsoft.com/office/powerpoint/2010/main" val="23305717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F50DAAD8-2573-A949-BD23-3968BC178B83}" type="slidenum">
              <a:rPr lang="en-US" altLang="en-US" sz="1200"/>
              <a:pPr/>
              <a:t>1</a:t>
            </a:fld>
            <a:endParaRPr lang="en-US" altLang="en-US" sz="1200"/>
          </a:p>
        </p:txBody>
      </p:sp>
    </p:spTree>
    <p:extLst>
      <p:ext uri="{BB962C8B-B14F-4D97-AF65-F5344CB8AC3E}">
        <p14:creationId xmlns:p14="http://schemas.microsoft.com/office/powerpoint/2010/main" val="119237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EF59CB2-E83C-684E-BC69-AF5B67AB7888}" type="slidenum">
              <a:rPr lang="en-US" altLang="en-US" sz="1200"/>
              <a:pPr/>
              <a:t>10</a:t>
            </a:fld>
            <a:endParaRPr lang="en-US" altLang="en-US" sz="1200"/>
          </a:p>
        </p:txBody>
      </p:sp>
    </p:spTree>
    <p:extLst>
      <p:ext uri="{BB962C8B-B14F-4D97-AF65-F5344CB8AC3E}">
        <p14:creationId xmlns:p14="http://schemas.microsoft.com/office/powerpoint/2010/main" val="74641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D1802F2A-237A-7F41-9D9F-DF25377041C5}" type="slidenum">
              <a:rPr lang="en-US" altLang="en-US" sz="1200"/>
              <a:pPr/>
              <a:t>20</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EBCBB50-C4B2-894A-9F44-BE4EAEA7B630}" type="slidenum">
              <a:rPr lang="en-US" altLang="en-US" sz="1200"/>
              <a:pPr/>
              <a:t>21</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20B2875-1136-A343-9D20-99DEA4A6B5E1}" type="slidenum">
              <a:rPr lang="en-US" altLang="en-US" sz="1200"/>
              <a:pPr/>
              <a:t>22</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20B2875-1136-A343-9D20-99DEA4A6B5E1}" type="slidenum">
              <a:rPr lang="en-US" altLang="en-US" sz="1200"/>
              <a:pPr/>
              <a:t>23</a:t>
            </a:fld>
            <a:endParaRPr lang="en-US" altLang="en-US" sz="1200"/>
          </a:p>
        </p:txBody>
      </p:sp>
    </p:spTree>
    <p:extLst>
      <p:ext uri="{BB962C8B-B14F-4D97-AF65-F5344CB8AC3E}">
        <p14:creationId xmlns:p14="http://schemas.microsoft.com/office/powerpoint/2010/main" val="31992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69572E6D-250B-C248-A046-8E491E04F7E0}" type="slidenum">
              <a:rPr lang="en-US" altLang="en-US" sz="1200"/>
              <a:pPr/>
              <a:t>24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69572E6D-250B-C248-A046-8E491E04F7E0}" type="slidenum">
              <a:rPr lang="en-US" altLang="en-US" sz="1200"/>
              <a:pPr/>
              <a:t>25</a:t>
            </a:fld>
            <a:endParaRPr lang="en-US" altLang="en-US" sz="1200"/>
          </a:p>
        </p:txBody>
      </p:sp>
    </p:spTree>
    <p:extLst>
      <p:ext uri="{BB962C8B-B14F-4D97-AF65-F5344CB8AC3E}">
        <p14:creationId xmlns:p14="http://schemas.microsoft.com/office/powerpoint/2010/main" val="2112202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6A10B483-4408-1C42-BB12-65FF117E7E0F}" type="slidenum">
              <a:rPr lang="en-US" altLang="en-US" sz="1200"/>
              <a:pPr/>
              <a:t>26</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6A10B483-4408-1C42-BB12-65FF117E7E0F}" type="slidenum">
              <a:rPr lang="en-US" altLang="en-US" sz="1200"/>
              <a:pPr/>
              <a:t>27</a:t>
            </a:fld>
            <a:endParaRPr lang="en-US" altLang="en-US" sz="1200"/>
          </a:p>
        </p:txBody>
      </p:sp>
    </p:spTree>
    <p:extLst>
      <p:ext uri="{BB962C8B-B14F-4D97-AF65-F5344CB8AC3E}">
        <p14:creationId xmlns:p14="http://schemas.microsoft.com/office/powerpoint/2010/main" val="165299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5745C06A-9ECA-C342-921B-F4A8153785CD}" type="slidenum">
              <a:rPr lang="en-US" altLang="en-US" sz="1200"/>
              <a:pPr/>
              <a:t>28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F11C33F-25CD-104E-8D28-7EAC4B4CDB0F}" type="slidenum">
              <a:rPr lang="en-US" altLang="en-US" sz="1200"/>
              <a:pPr/>
              <a:t>2</a:t>
            </a:fld>
            <a:endParaRPr lang="en-US" altLang="en-US" sz="1200"/>
          </a:p>
        </p:txBody>
      </p:sp>
    </p:spTree>
    <p:extLst>
      <p:ext uri="{BB962C8B-B14F-4D97-AF65-F5344CB8AC3E}">
        <p14:creationId xmlns:p14="http://schemas.microsoft.com/office/powerpoint/2010/main" val="63342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5745C06A-9ECA-C342-921B-F4A8153785CD}" type="slidenum">
              <a:rPr lang="en-US" altLang="en-US" sz="1200"/>
              <a:pPr/>
              <a:t>29</a:t>
            </a:fld>
            <a:endParaRPr lang="en-US" altLang="en-US" sz="1200"/>
          </a:p>
        </p:txBody>
      </p:sp>
    </p:spTree>
    <p:extLst>
      <p:ext uri="{BB962C8B-B14F-4D97-AF65-F5344CB8AC3E}">
        <p14:creationId xmlns:p14="http://schemas.microsoft.com/office/powerpoint/2010/main" val="622882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5FC4A5A-2209-8B41-8A75-C7799995650D}" type="slidenum">
              <a:rPr lang="en-US" altLang="en-US" sz="1200"/>
              <a:pPr/>
              <a:t>30</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5FC4A5A-2209-8B41-8A75-C7799995650D}" type="slidenum">
              <a:rPr lang="en-US" altLang="en-US" sz="1200"/>
              <a:pPr/>
              <a:t>31</a:t>
            </a:fld>
            <a:endParaRPr lang="en-US" altLang="en-US" sz="1200"/>
          </a:p>
        </p:txBody>
      </p:sp>
    </p:spTree>
    <p:extLst>
      <p:ext uri="{BB962C8B-B14F-4D97-AF65-F5344CB8AC3E}">
        <p14:creationId xmlns:p14="http://schemas.microsoft.com/office/powerpoint/2010/main" val="11512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34FA5AAB-39B8-DE41-9D14-8A010DE674FC}" type="slidenum">
              <a:rPr lang="en-US" altLang="en-US" sz="1200"/>
              <a:pPr/>
              <a:t>32</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CCFB6467-253C-674F-BAC3-8BE5B822DA43}" type="slidenum">
              <a:rPr lang="en-US" altLang="en-US" sz="1200"/>
              <a:pPr/>
              <a:t>33</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AA8A1647-A037-1E48-A4BA-7098DBC1C7D7}" type="slidenum">
              <a:rPr lang="en-US" altLang="en-US" sz="1200"/>
              <a:pPr/>
              <a:t>34</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F192E95-75C8-544D-8D99-D2996FF8A0C8}" type="slidenum">
              <a:rPr lang="en-US" altLang="en-US" sz="1200"/>
              <a:pPr/>
              <a:t>35</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F192E95-75C8-544D-8D99-D2996FF8A0C8}" type="slidenum">
              <a:rPr lang="en-US" altLang="en-US" sz="1200"/>
              <a:pPr/>
              <a:t>36</a:t>
            </a:fld>
            <a:endParaRPr lang="en-US" altLang="en-US" sz="1200"/>
          </a:p>
        </p:txBody>
      </p:sp>
    </p:spTree>
    <p:extLst>
      <p:ext uri="{BB962C8B-B14F-4D97-AF65-F5344CB8AC3E}">
        <p14:creationId xmlns:p14="http://schemas.microsoft.com/office/powerpoint/2010/main" val="155640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F192E95-75C8-544D-8D99-D2996FF8A0C8}" type="slidenum">
              <a:rPr lang="en-US" altLang="en-US" sz="1200"/>
              <a:pPr/>
              <a:t>37</a:t>
            </a:fld>
            <a:endParaRPr lang="en-US" altLang="en-US" sz="1200"/>
          </a:p>
        </p:txBody>
      </p:sp>
    </p:spTree>
    <p:extLst>
      <p:ext uri="{BB962C8B-B14F-4D97-AF65-F5344CB8AC3E}">
        <p14:creationId xmlns:p14="http://schemas.microsoft.com/office/powerpoint/2010/main" val="186348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F192E95-75C8-544D-8D99-D2996FF8A0C8}" type="slidenum">
              <a:rPr lang="en-US" altLang="en-US" sz="1200"/>
              <a:pPr/>
              <a:t>38</a:t>
            </a:fld>
            <a:endParaRPr lang="en-US" altLang="en-US" sz="1200"/>
          </a:p>
        </p:txBody>
      </p:sp>
    </p:spTree>
    <p:extLst>
      <p:ext uri="{BB962C8B-B14F-4D97-AF65-F5344CB8AC3E}">
        <p14:creationId xmlns:p14="http://schemas.microsoft.com/office/powerpoint/2010/main" val="143286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2EE52196-A94A-C040-91E5-B509EAFD7B35}" type="slidenum">
              <a:rPr lang="en-US" altLang="en-US" sz="1200"/>
              <a:pPr/>
              <a:t>3</a:t>
            </a:fld>
            <a:endParaRPr lang="en-US" altLang="en-US" sz="1200"/>
          </a:p>
        </p:txBody>
      </p:sp>
    </p:spTree>
    <p:extLst>
      <p:ext uri="{BB962C8B-B14F-4D97-AF65-F5344CB8AC3E}">
        <p14:creationId xmlns:p14="http://schemas.microsoft.com/office/powerpoint/2010/main" val="743380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7DEC203-FBDB-5E47-A6CE-9FF1488DF6E1}" type="slidenum">
              <a:rPr lang="en-US" altLang="en-US" sz="1200"/>
              <a:pPr/>
              <a:t>39</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7DEC203-FBDB-5E47-A6CE-9FF1488DF6E1}" type="slidenum">
              <a:rPr lang="en-US" altLang="en-US" sz="1200"/>
              <a:pPr/>
              <a:t>40</a:t>
            </a:fld>
            <a:endParaRPr lang="en-US" altLang="en-US" sz="1200"/>
          </a:p>
        </p:txBody>
      </p:sp>
    </p:spTree>
    <p:extLst>
      <p:ext uri="{BB962C8B-B14F-4D97-AF65-F5344CB8AC3E}">
        <p14:creationId xmlns:p14="http://schemas.microsoft.com/office/powerpoint/2010/main" val="677541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D3AA06B9-4938-F44E-9F7D-F5809F5E30B2}" type="slidenum">
              <a:rPr lang="en-US" altLang="en-US" sz="1200"/>
              <a:pPr/>
              <a:t>41</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9BA6D1F-B5E6-B44F-9261-871066F5029E}" type="slidenum">
              <a:rPr lang="en-US" altLang="en-US" sz="1200"/>
              <a:pPr/>
              <a:t>42</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59C96D7-6E12-B349-B628-2ECF3CFBF2BE}" type="slidenum">
              <a:rPr lang="en-US" altLang="en-US" sz="1200"/>
              <a:pPr/>
              <a:t>43</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31F2B4D-1C5A-4144-B30B-5AE6948DD062}" type="slidenum">
              <a:rPr lang="en-US" altLang="en-US" sz="1200"/>
              <a:pPr/>
              <a:t>44</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31F2B4D-1C5A-4144-B30B-5AE6948DD062}" type="slidenum">
              <a:rPr lang="en-US" altLang="en-US" sz="1200"/>
              <a:pPr/>
              <a:t>45</a:t>
            </a:fld>
            <a:endParaRPr lang="en-US" altLang="en-US" sz="1200"/>
          </a:p>
        </p:txBody>
      </p:sp>
    </p:spTree>
    <p:extLst>
      <p:ext uri="{BB962C8B-B14F-4D97-AF65-F5344CB8AC3E}">
        <p14:creationId xmlns:p14="http://schemas.microsoft.com/office/powerpoint/2010/main" val="197478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ECAB0AF-5326-CE4B-BC39-895E69F2575A}" type="slidenum">
              <a:rPr lang="en-US" altLang="en-US" sz="1200"/>
              <a:pPr/>
              <a:t>46</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431D7757-1A88-2345-A41E-0300EBFE91DA}" type="slidenum">
              <a:rPr lang="en-US" altLang="en-US" sz="1200"/>
              <a:pPr/>
              <a:t>47</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C7572427-F3B1-384B-9F72-C4151AE38AA6}" type="slidenum">
              <a:rPr lang="en-US" altLang="en-US" sz="1200"/>
              <a:pPr/>
              <a:t>48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AA399987-2C89-6245-B364-16F93B299061}" type="slidenum">
              <a:rPr lang="en-US" altLang="en-US" sz="1200"/>
              <a:pPr/>
              <a:t>4</a:t>
            </a:fld>
            <a:endParaRPr lang="en-US" altLang="en-US" sz="1200"/>
          </a:p>
        </p:txBody>
      </p:sp>
    </p:spTree>
    <p:extLst>
      <p:ext uri="{BB962C8B-B14F-4D97-AF65-F5344CB8AC3E}">
        <p14:creationId xmlns:p14="http://schemas.microsoft.com/office/powerpoint/2010/main" val="1108428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4E914F8-89B2-9D4B-8D5A-4ED054A88997}" type="slidenum">
              <a:rPr lang="en-US" altLang="en-US" sz="1200"/>
              <a:pPr/>
              <a:t>49</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FAB84D9E-7176-BD4D-9C52-AE9DFCF32816}" type="slidenum">
              <a:rPr lang="en-US" altLang="en-US" sz="1200"/>
              <a:pPr/>
              <a:t>50</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51E5C07B-4D35-D44C-8FB8-135C80EB5B9A}" type="slidenum">
              <a:rPr lang="en-US" altLang="en-US" sz="1200"/>
              <a:pPr/>
              <a:t>51</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4422F49B-E5B0-954E-8033-4CA6DEC29823}" type="slidenum">
              <a:rPr lang="en-US" altLang="en-US" sz="1200"/>
              <a:pPr/>
              <a:t>52</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6636B2F8-07F8-1542-9751-568B968F13CB}" type="slidenum">
              <a:rPr lang="en-US" altLang="en-US" sz="1200"/>
              <a:pPr/>
              <a:t>53</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8BE4E8B-7678-7646-843D-5FDEB5141624}" type="slidenum">
              <a:rPr lang="en-US" altLang="en-US" sz="1200"/>
              <a:pPr/>
              <a:t>54</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0834841-C36C-BC4E-A029-F3AF282E2FB7}" type="slidenum">
              <a:rPr lang="en-US" altLang="en-US" sz="1200"/>
              <a:pPr/>
              <a:t>55</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3D189C6E-AC89-AF49-9E6B-6A8B0765A1E4}" type="slidenum">
              <a:rPr lang="en-US" altLang="en-US" sz="1200"/>
              <a:pPr/>
              <a:t>56</a:t>
            </a:fld>
            <a:endParaRPr lang="en-US" altLang="en-US" sz="1200"/>
          </a:p>
        </p:txBody>
      </p:sp>
    </p:spTree>
    <p:extLst>
      <p:ext uri="{BB962C8B-B14F-4D97-AF65-F5344CB8AC3E}">
        <p14:creationId xmlns:p14="http://schemas.microsoft.com/office/powerpoint/2010/main" val="2123200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3D189C6E-AC89-AF49-9E6B-6A8B0765A1E4}" type="slidenum">
              <a:rPr lang="en-US" altLang="en-US" sz="1200"/>
              <a:pPr/>
              <a:t>57</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9990FA4-C26C-8748-BD9E-B70ABE6CC3DC}" type="slidenum">
              <a:rPr lang="en-US" altLang="en-US" sz="1200"/>
              <a:pPr/>
              <a:t>58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FE5AD6EA-5BC4-6448-B5D3-EB49A46F466F}" type="slidenum">
              <a:rPr lang="en-US" altLang="en-US" sz="1200"/>
              <a:pPr/>
              <a:t>5</a:t>
            </a:fld>
            <a:endParaRPr lang="en-US" altLang="en-US" sz="1200"/>
          </a:p>
        </p:txBody>
      </p:sp>
    </p:spTree>
    <p:extLst>
      <p:ext uri="{BB962C8B-B14F-4D97-AF65-F5344CB8AC3E}">
        <p14:creationId xmlns:p14="http://schemas.microsoft.com/office/powerpoint/2010/main" val="882462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9990FA4-C26C-8748-BD9E-B70ABE6CC3DC}" type="slidenum">
              <a:rPr lang="en-US" altLang="en-US" sz="1200"/>
              <a:pPr/>
              <a:t>59</a:t>
            </a:fld>
            <a:endParaRPr lang="en-US" altLang="en-US" sz="1200"/>
          </a:p>
        </p:txBody>
      </p:sp>
    </p:spTree>
    <p:extLst>
      <p:ext uri="{BB962C8B-B14F-4D97-AF65-F5344CB8AC3E}">
        <p14:creationId xmlns:p14="http://schemas.microsoft.com/office/powerpoint/2010/main" val="1620688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2FB3A56F-81DE-FF4D-BEB1-7CCA34E9A706}" type="slidenum">
              <a:rPr lang="en-US" altLang="en-US" sz="1200"/>
              <a:pPr/>
              <a:t>60</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AD9405AB-68F4-DF40-BF1A-2805D88E35F1}" type="slidenum">
              <a:rPr lang="en-US" altLang="en-US" sz="1200"/>
              <a:pPr/>
              <a:t>61</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AD9405AB-68F4-DF40-BF1A-2805D88E35F1}" type="slidenum">
              <a:rPr lang="en-US" altLang="en-US" sz="1200"/>
              <a:pPr/>
              <a:t>62</a:t>
            </a:fld>
            <a:endParaRPr lang="en-US" altLang="en-US" sz="1200"/>
          </a:p>
        </p:txBody>
      </p:sp>
    </p:spTree>
    <p:extLst>
      <p:ext uri="{BB962C8B-B14F-4D97-AF65-F5344CB8AC3E}">
        <p14:creationId xmlns:p14="http://schemas.microsoft.com/office/powerpoint/2010/main" val="806094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365C56BE-457D-EA46-97C4-1DAEDAFBB83A}" type="slidenum">
              <a:rPr lang="en-US" altLang="en-US" sz="1200"/>
              <a:pPr/>
              <a:t>63</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F95D48BD-498B-B04B-B362-19D8B24BE43B}" type="slidenum">
              <a:rPr lang="en-US" altLang="en-US" sz="1200"/>
              <a:pPr/>
              <a:t>64</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8584720-3012-3341-9EC4-0F9AFECABAEA}" type="slidenum">
              <a:rPr lang="en-US" altLang="en-US" sz="1200"/>
              <a:pPr/>
              <a:t>65</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701E3A9C-C1C2-8646-990C-FE8D797D4DB9}" type="slidenum">
              <a:rPr lang="en-US" altLang="en-US" sz="1200"/>
              <a:pPr/>
              <a:t>66</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7A200449-9C6F-7244-B56A-C7B14D11EDD0}" type="slidenum">
              <a:rPr lang="en-US" altLang="en-US" sz="1200"/>
              <a:pPr/>
              <a:t>67</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5190A035-829B-EE43-9DB3-CF5FABD320EB}" type="slidenum">
              <a:rPr lang="en-US" altLang="en-US" sz="1200"/>
              <a:pPr/>
              <a:t>68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CC0C2A95-8BEB-8248-A9EE-BD0964D44432}" type="slidenum">
              <a:rPr lang="en-US" altLang="en-US" sz="1200"/>
              <a:pPr/>
              <a:t>6</a:t>
            </a:fld>
            <a:endParaRPr lang="en-US" altLang="en-US" sz="1200"/>
          </a:p>
        </p:txBody>
      </p:sp>
    </p:spTree>
    <p:extLst>
      <p:ext uri="{BB962C8B-B14F-4D97-AF65-F5344CB8AC3E}">
        <p14:creationId xmlns:p14="http://schemas.microsoft.com/office/powerpoint/2010/main" val="237206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E56F050B-F526-F349-B766-C96F3BD26F46}" type="slidenum">
              <a:rPr lang="en-US" altLang="en-US" sz="1200"/>
              <a:pPr/>
              <a:t>69</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E56F050B-F526-F349-B766-C96F3BD26F46}" type="slidenum">
              <a:rPr lang="en-US" altLang="en-US" sz="1200"/>
              <a:pPr/>
              <a:t>70</a:t>
            </a:fld>
            <a:endParaRPr lang="en-US" altLang="en-US" sz="1200"/>
          </a:p>
        </p:txBody>
      </p:sp>
    </p:spTree>
    <p:extLst>
      <p:ext uri="{BB962C8B-B14F-4D97-AF65-F5344CB8AC3E}">
        <p14:creationId xmlns:p14="http://schemas.microsoft.com/office/powerpoint/2010/main" val="1917746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158399A7-C253-7C42-AB7C-DAE17CBDF53C}" type="slidenum">
              <a:rPr lang="en-US" altLang="en-US" sz="1200"/>
              <a:pPr/>
              <a:t>71</a:t>
            </a:fld>
            <a:endParaRPr lang="en-US"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2C033EE1-C468-5641-B66E-736D4958109E}" type="slidenum">
              <a:rPr lang="en-US" altLang="en-US" sz="1200"/>
              <a:pPr/>
              <a:t>72</a:t>
            </a:fld>
            <a:endParaRPr lang="en-US"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D76B95BE-2DCC-814A-8212-1157D6BC12B5}" type="slidenum">
              <a:rPr lang="en-US" altLang="en-US" sz="1200"/>
              <a:pPr/>
              <a:t>73</a:t>
            </a:fld>
            <a:endParaRPr lang="en-US"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4E309EA3-9190-3346-B69C-5E854F1FCFDD}" type="slidenum">
              <a:rPr lang="en-US" altLang="en-US" sz="1200"/>
              <a:pPr/>
              <a:t>74</a:t>
            </a:fld>
            <a:endParaRPr lang="en-US"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05ABE208-713E-2446-8D03-0DB4FF6278FF}" type="slidenum">
              <a:rPr lang="en-US" altLang="en-US" sz="1200"/>
              <a:pPr/>
              <a:t>75</a:t>
            </a:fld>
            <a:endParaRPr lang="en-US"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CECBA5F2-63A2-C143-8AFA-95CBEB6B1841}" type="slidenum">
              <a:rPr lang="en-US" altLang="en-US" sz="1200"/>
              <a:pPr/>
              <a:t>76</a:t>
            </a:fld>
            <a:endParaRPr lang="en-US"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E3351B1D-548F-704C-912B-8CD7E8F3DC9A}" type="slidenum">
              <a:rPr lang="en-US" altLang="en-US" sz="1200"/>
              <a:pPr/>
              <a:t>77</a:t>
            </a:fld>
            <a:endParaRPr lang="en-US"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4C34BCC0-27BA-D641-9373-63EEC996CBE0}" type="slidenum">
              <a:rPr lang="en-US" altLang="en-US" sz="1200"/>
              <a:pPr/>
              <a:t>78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FBCE8FC3-0A6C-E24B-A411-45BC7B081536}" type="slidenum">
              <a:rPr lang="en-US" altLang="en-US" sz="1200"/>
              <a:pPr/>
              <a:t>7</a:t>
            </a:fld>
            <a:endParaRPr lang="en-US" altLang="en-US" sz="1200"/>
          </a:p>
        </p:txBody>
      </p:sp>
    </p:spTree>
    <p:extLst>
      <p:ext uri="{BB962C8B-B14F-4D97-AF65-F5344CB8AC3E}">
        <p14:creationId xmlns:p14="http://schemas.microsoft.com/office/powerpoint/2010/main" val="2977805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689287DD-B738-9947-BC80-A83C20C59D65}" type="slidenum">
              <a:rPr lang="en-US" altLang="en-US" sz="1200"/>
              <a:pPr/>
              <a:t>79</a:t>
            </a:fld>
            <a:endParaRPr lang="en-US"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77CDBC4B-DA67-074B-97D0-857BC1D50274}" type="slidenum">
              <a:rPr lang="en-US" altLang="en-US" sz="1200"/>
              <a:pPr/>
              <a:t>80</a:t>
            </a:fld>
            <a:endParaRPr lang="en-US"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C320BED7-A970-BC44-AD99-2710DA00DB0B}" type="slidenum">
              <a:rPr lang="en-US" altLang="en-US" sz="1200"/>
              <a:pPr/>
              <a:t>81</a:t>
            </a:fld>
            <a:endParaRPr lang="en-US"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750B76B9-B731-DA4C-8E3B-3F3BB11C3931}" type="slidenum">
              <a:rPr lang="en-US" altLang="en-US" sz="1200"/>
              <a:pPr/>
              <a:t>82</a:t>
            </a:fld>
            <a:endParaRPr lang="en-US"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36B3A71C-6D86-E644-8D42-ADB931A3DC43}" type="slidenum">
              <a:rPr lang="en-US" altLang="en-US" sz="1200"/>
              <a:pPr/>
              <a:t>83</a:t>
            </a:fld>
            <a:endParaRPr lang="en-US"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3C8EC105-E95B-A34B-8C89-8E02A4AA36E2}" type="slidenum">
              <a:rPr lang="en-US" altLang="en-US" sz="1200"/>
              <a:pPr/>
              <a:t>84</a:t>
            </a:fld>
            <a:endParaRPr lang="en-US"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BCAA6760-189F-9C46-9CF8-69343DC9591D}" type="slidenum">
              <a:rPr lang="en-US" altLang="en-US" sz="1200"/>
              <a:pPr/>
              <a:t>85</a:t>
            </a:fld>
            <a:endParaRPr lang="en-US"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B6A85AFA-E9F1-8D43-A31C-065EA4630681}" type="slidenum">
              <a:rPr lang="en-US" altLang="en-US" sz="1200"/>
              <a:pPr/>
              <a:t>86</a:t>
            </a:fld>
            <a:endParaRPr lang="en-US"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CAB56AF-C851-F242-ACF8-66ED76168C16}" type="slidenum">
              <a:rPr lang="en-US" altLang="en-US" sz="1200"/>
              <a:pPr/>
              <a:t>87</a:t>
            </a:fld>
            <a:endParaRPr lang="en-US"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CAB56AF-C851-F242-ACF8-66ED76168C16}" type="slidenum">
              <a:rPr lang="en-US" altLang="en-US" sz="1200"/>
              <a:pPr/>
              <a:t>88</a:t>
            </a:fld>
            <a:endParaRPr lang="en-US" altLang="en-US" sz="1200"/>
          </a:p>
        </p:txBody>
      </p:sp>
    </p:spTree>
    <p:extLst>
      <p:ext uri="{BB962C8B-B14F-4D97-AF65-F5344CB8AC3E}">
        <p14:creationId xmlns:p14="http://schemas.microsoft.com/office/powerpoint/2010/main" val="127258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A6E8B10D-CE1C-3D4F-AC85-3F256E986800}" type="slidenum">
              <a:rPr lang="en-US" altLang="en-US" sz="1200"/>
              <a:pPr/>
              <a:t>8</a:t>
            </a:fld>
            <a:endParaRPr lang="en-US" altLang="en-US" sz="1200"/>
          </a:p>
        </p:txBody>
      </p:sp>
    </p:spTree>
    <p:extLst>
      <p:ext uri="{BB962C8B-B14F-4D97-AF65-F5344CB8AC3E}">
        <p14:creationId xmlns:p14="http://schemas.microsoft.com/office/powerpoint/2010/main" val="5662763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785AD5CB-0B35-BF43-9F2B-27F99E9A9ECD}" type="slidenum">
              <a:rPr lang="en-US" altLang="en-US" sz="1200"/>
              <a:pPr/>
              <a:t>164</a:t>
            </a:fld>
            <a:endParaRPr lang="en-US"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A05C33F-B66A-5742-B15F-BEC10BA85E10}" type="slidenum">
              <a:rPr lang="en-US" altLang="en-US" sz="1200"/>
              <a:pPr/>
              <a:t>165</a:t>
            </a:fld>
            <a:endParaRPr lang="en-US" alt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9A05C33F-B66A-5742-B15F-BEC10BA85E10}" type="slidenum">
              <a:rPr lang="en-US" altLang="en-US" sz="1200"/>
              <a:pPr/>
              <a:t>166</a:t>
            </a:fld>
            <a:endParaRPr lang="en-US" altLang="en-US" sz="1200"/>
          </a:p>
        </p:txBody>
      </p:sp>
    </p:spTree>
    <p:extLst>
      <p:ext uri="{BB962C8B-B14F-4D97-AF65-F5344CB8AC3E}">
        <p14:creationId xmlns:p14="http://schemas.microsoft.com/office/powerpoint/2010/main" val="192462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defRPr>
            </a:lvl1pPr>
            <a:lvl2pPr marL="742950" indent="-285750">
              <a:defRPr sz="2400">
                <a:solidFill>
                  <a:schemeClr val="tx1"/>
                </a:solidFill>
                <a:latin typeface="Book Antiqua" charset="0"/>
              </a:defRPr>
            </a:lvl2pPr>
            <a:lvl3pPr marL="1143000" indent="-228600">
              <a:defRPr sz="2400">
                <a:solidFill>
                  <a:schemeClr val="tx1"/>
                </a:solidFill>
                <a:latin typeface="Book Antiqua" charset="0"/>
              </a:defRPr>
            </a:lvl3pPr>
            <a:lvl4pPr marL="1600200" indent="-228600">
              <a:defRPr sz="2400">
                <a:solidFill>
                  <a:schemeClr val="tx1"/>
                </a:solidFill>
                <a:latin typeface="Book Antiqua" charset="0"/>
              </a:defRPr>
            </a:lvl4pPr>
            <a:lvl5pPr marL="2057400" indent="-228600">
              <a:defRPr sz="2400">
                <a:solidFill>
                  <a:schemeClr val="tx1"/>
                </a:solidFill>
                <a:latin typeface="Book Antiqua" charset="0"/>
              </a:defRPr>
            </a:lvl5pPr>
            <a:lvl6pPr marL="2514600" indent="-228600" eaLnBrk="0" fontAlgn="base" hangingPunct="0">
              <a:spcBef>
                <a:spcPct val="0"/>
              </a:spcBef>
              <a:spcAft>
                <a:spcPct val="0"/>
              </a:spcAft>
              <a:defRPr sz="2400">
                <a:solidFill>
                  <a:schemeClr val="tx1"/>
                </a:solidFill>
                <a:latin typeface="Book Antiqua" charset="0"/>
              </a:defRPr>
            </a:lvl6pPr>
            <a:lvl7pPr marL="2971800" indent="-228600" eaLnBrk="0" fontAlgn="base" hangingPunct="0">
              <a:spcBef>
                <a:spcPct val="0"/>
              </a:spcBef>
              <a:spcAft>
                <a:spcPct val="0"/>
              </a:spcAft>
              <a:defRPr sz="2400">
                <a:solidFill>
                  <a:schemeClr val="tx1"/>
                </a:solidFill>
                <a:latin typeface="Book Antiqua" charset="0"/>
              </a:defRPr>
            </a:lvl7pPr>
            <a:lvl8pPr marL="3429000" indent="-228600" eaLnBrk="0" fontAlgn="base" hangingPunct="0">
              <a:spcBef>
                <a:spcPct val="0"/>
              </a:spcBef>
              <a:spcAft>
                <a:spcPct val="0"/>
              </a:spcAft>
              <a:defRPr sz="2400">
                <a:solidFill>
                  <a:schemeClr val="tx1"/>
                </a:solidFill>
                <a:latin typeface="Book Antiqua" charset="0"/>
              </a:defRPr>
            </a:lvl8pPr>
            <a:lvl9pPr marL="3886200" indent="-228600" eaLnBrk="0" fontAlgn="base" hangingPunct="0">
              <a:spcBef>
                <a:spcPct val="0"/>
              </a:spcBef>
              <a:spcAft>
                <a:spcPct val="0"/>
              </a:spcAft>
              <a:defRPr sz="2400">
                <a:solidFill>
                  <a:schemeClr val="tx1"/>
                </a:solidFill>
                <a:latin typeface="Book Antiqua" charset="0"/>
              </a:defRPr>
            </a:lvl9pPr>
          </a:lstStyle>
          <a:p>
            <a:fld id="{831F2B4D-1C5A-4144-B30B-5AE6948DD062}" type="slidenum">
              <a:rPr lang="en-US" altLang="en-US" sz="1200"/>
              <a:pPr/>
              <a:t>9</a:t>
            </a:fld>
            <a:endParaRPr lang="en-US" altLang="en-US" sz="1200"/>
          </a:p>
        </p:txBody>
      </p:sp>
    </p:spTree>
    <p:extLst>
      <p:ext uri="{BB962C8B-B14F-4D97-AF65-F5344CB8AC3E}">
        <p14:creationId xmlns:p14="http://schemas.microsoft.com/office/powerpoint/2010/main" val="82493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35373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127386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172972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마스터">
    <p:spTree>
      <p:nvGrpSpPr>
        <p:cNvPr id="1" name=""/>
        <p:cNvGrpSpPr/>
        <p:nvPr/>
      </p:nvGrpSpPr>
      <p:grpSpPr>
        <a:xfrm>
          <a:off x="0" y="0"/>
          <a:ext cx="0" cy="0"/>
          <a:chOff x="0" y="0"/>
          <a:chExt cx="0" cy="0"/>
        </a:xfrm>
      </p:grpSpPr>
      <p:sp>
        <p:nvSpPr>
          <p:cNvPr id="2" name="직사각형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36000" rtlCol="0" anchor="ctr"/>
          <a:lstStyle/>
          <a:p>
            <a:pPr algn="ctr" defTabSz="457200" latinLnBrk="0"/>
            <a:endParaRPr lang="ko-KR" altLang="en-US" sz="2000" spc="-150">
              <a:ln>
                <a:solidFill>
                  <a:srgbClr val="1677BB">
                    <a:alpha val="0"/>
                  </a:srgbClr>
                </a:solidFill>
              </a:ln>
              <a:solidFill>
                <a:prstClr val="white"/>
              </a:solidFill>
              <a:latin typeface="삼성PT M"/>
              <a:ea typeface="삼성PT M"/>
            </a:endParaRPr>
          </a:p>
        </p:txBody>
      </p:sp>
      <p:sp>
        <p:nvSpPr>
          <p:cNvPr id="13" name="Text Placeholder 3"/>
          <p:cNvSpPr>
            <a:spLocks noGrp="1"/>
          </p:cNvSpPr>
          <p:nvPr>
            <p:ph type="body" sz="half" idx="19" hasCustomPrompt="1"/>
          </p:nvPr>
        </p:nvSpPr>
        <p:spPr>
          <a:xfrm>
            <a:off x="431309" y="329186"/>
            <a:ext cx="8280909" cy="615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a:defRPr lang="en-US" sz="4000" spc="-80" baseline="0" dirty="0" smtClean="0">
                <a:ln>
                  <a:solidFill>
                    <a:schemeClr val="tx1">
                      <a:lumMod val="75000"/>
                      <a:lumOff val="25000"/>
                      <a:alpha val="0"/>
                    </a:schemeClr>
                  </a:solidFill>
                </a:ln>
                <a:solidFill>
                  <a:srgbClr val="233568"/>
                </a:solidFill>
                <a:latin typeface="삼성PT L" panose="00000400000000000000" pitchFamily="2" charset="-127"/>
                <a:ea typeface="삼성PT L" panose="00000400000000000000" pitchFamily="2" charset="-127"/>
                <a:cs typeface="삼성PT L" panose="00000400000000000000" pitchFamily="2" charset="-127"/>
              </a:defRPr>
            </a:lvl1pPr>
          </a:lstStyle>
          <a:p>
            <a:pPr marL="0" lvl="0" indent="0">
              <a:buNone/>
            </a:pPr>
            <a:r>
              <a:rPr lang="ko-KR" altLang="en-US" dirty="0"/>
              <a:t>텍스트를 입력해주세요</a:t>
            </a:r>
            <a:endParaRPr lang="en-US" dirty="0"/>
          </a:p>
        </p:txBody>
      </p:sp>
      <p:sp>
        <p:nvSpPr>
          <p:cNvPr id="16" name="Rectangle 3"/>
          <p:cNvSpPr>
            <a:spLocks noChangeArrowheads="1"/>
          </p:cNvSpPr>
          <p:nvPr userDrawn="1"/>
        </p:nvSpPr>
        <p:spPr bwMode="auto">
          <a:xfrm>
            <a:off x="4477424" y="6561370"/>
            <a:ext cx="18915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scene3d>
              <a:camera prst="orthographicFront"/>
              <a:lightRig rig="threePt" dir="t"/>
            </a:scene3d>
            <a:sp3d/>
          </a:bodyPr>
          <a:lstStyle/>
          <a:p>
            <a:pPr algn="ctr" defTabSz="457200" fontAlgn="base" latinLnBrk="0">
              <a:spcBef>
                <a:spcPct val="0"/>
              </a:spcBef>
              <a:spcAft>
                <a:spcPct val="0"/>
              </a:spcAft>
            </a:pPr>
            <a:fld id="{88B3AE5A-10BA-4173-8E7E-D8F2BB88D393}" type="slidenum">
              <a:rPr kumimoji="1" lang="en-US" altLang="ko-KR" sz="1100" smtClean="0">
                <a:ln>
                  <a:solidFill>
                    <a:prstClr val="black">
                      <a:alpha val="0"/>
                    </a:prstClr>
                  </a:solidFill>
                </a:ln>
                <a:solidFill>
                  <a:prstClr val="black">
                    <a:lumMod val="50000"/>
                    <a:lumOff val="50000"/>
                  </a:prstClr>
                </a:solidFill>
                <a:latin typeface="삼성PT M"/>
                <a:cs typeface="굴림" pitchFamily="50" charset="-127"/>
              </a:rPr>
              <a:pPr algn="ctr" defTabSz="457200" fontAlgn="base" latinLnBrk="0">
                <a:spcBef>
                  <a:spcPct val="0"/>
                </a:spcBef>
                <a:spcAft>
                  <a:spcPct val="0"/>
                </a:spcAft>
              </a:pPr>
              <a:t>‹#›</a:t>
            </a:fld>
            <a:endParaRPr kumimoji="1" lang="ko-KR" altLang="ko-KR" sz="1100" dirty="0">
              <a:ln>
                <a:solidFill>
                  <a:prstClr val="black">
                    <a:alpha val="0"/>
                  </a:prstClr>
                </a:solidFill>
              </a:ln>
              <a:solidFill>
                <a:prstClr val="black">
                  <a:lumMod val="50000"/>
                  <a:lumOff val="50000"/>
                </a:prstClr>
              </a:solidFill>
              <a:latin typeface="삼성PT M"/>
              <a:cs typeface="굴림" pitchFamily="50" charset="-127"/>
            </a:endParaRPr>
          </a:p>
        </p:txBody>
      </p:sp>
      <p:cxnSp>
        <p:nvCxnSpPr>
          <p:cNvPr id="3" name="직선 연결선 2"/>
          <p:cNvCxnSpPr/>
          <p:nvPr userDrawn="1"/>
        </p:nvCxnSpPr>
        <p:spPr>
          <a:xfrm>
            <a:off x="431309" y="1124744"/>
            <a:ext cx="8280909"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2" descr="C:\Users\DM700T3A\Desktop\템플릿\로고\2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6773" y="6326801"/>
            <a:ext cx="1865429" cy="32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132595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275541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366828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282022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222467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204052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63212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CEE44ED4-B4E9-4907-B4A7-07201A247CBB}" type="datetimeFigureOut">
              <a:rPr lang="ko-KR" altLang="en-US" smtClean="0"/>
              <a:t>2019-07-10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360420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44ED4-B4E9-4907-B4A7-07201A247CBB}" type="datetimeFigureOut">
              <a:rPr lang="ko-KR" altLang="en-US" smtClean="0"/>
              <a:t>2019-07-10</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1B14A-04B0-499D-BF1C-32C195C61DBE}" type="slidenum">
              <a:rPr lang="ko-KR" altLang="en-US" smtClean="0"/>
              <a:t>‹#›</a:t>
            </a:fld>
            <a:endParaRPr lang="ko-KR" altLang="en-US"/>
          </a:p>
        </p:txBody>
      </p:sp>
    </p:spTree>
    <p:extLst>
      <p:ext uri="{BB962C8B-B14F-4D97-AF65-F5344CB8AC3E}">
        <p14:creationId xmlns:p14="http://schemas.microsoft.com/office/powerpoint/2010/main" val="133054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 y="285"/>
            <a:ext cx="9143999" cy="6857435"/>
          </a:xfrm>
          <a:prstGeom prst="rect">
            <a:avLst/>
          </a:prstGeom>
          <a:effectLst/>
        </p:spPr>
      </p:pic>
    </p:spTree>
    <p:extLst>
      <p:ext uri="{BB962C8B-B14F-4D97-AF65-F5344CB8AC3E}">
        <p14:creationId xmlns:p14="http://schemas.microsoft.com/office/powerpoint/2010/main" val="2965523643"/>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 y="1750423"/>
            <a:ext cx="8458200" cy="3614954"/>
          </a:xfrm>
        </p:spPr>
        <p:txBody>
          <a:bodyPr>
            <a:normAutofit fontScale="90000"/>
          </a:bodyPr>
          <a:lstStyle/>
          <a:p>
            <a:pPr>
              <a:lnSpc>
                <a:spcPct val="120000"/>
              </a:lnSpc>
              <a:spcBef>
                <a:spcPct val="30000"/>
              </a:spcBef>
              <a:spcAft>
                <a:spcPct val="30000"/>
              </a:spcAft>
            </a:pP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br>
              <a:rPr lang="en-GB" altLang="en-US" sz="3200" b="1" dirty="0">
                <a:latin typeface="+mn-lt"/>
              </a:rPr>
            </a:br>
            <a:r>
              <a:rPr lang="en-GB" altLang="en-US" sz="4400" b="1" dirty="0">
                <a:latin typeface="+mn-lt"/>
              </a:rPr>
              <a:t>International Classification</a:t>
            </a:r>
            <a:br>
              <a:rPr lang="en-GB" altLang="en-US" sz="4400" b="1" dirty="0">
                <a:latin typeface="+mn-lt"/>
              </a:rPr>
            </a:br>
            <a:r>
              <a:rPr lang="en-GB" altLang="en-US" sz="4400" b="1" dirty="0">
                <a:latin typeface="+mn-lt"/>
              </a:rPr>
              <a:t>of</a:t>
            </a:r>
            <a:br>
              <a:rPr lang="en-GB" altLang="en-US" sz="4400" b="1" dirty="0">
                <a:latin typeface="+mn-lt"/>
              </a:rPr>
            </a:br>
            <a:r>
              <a:rPr lang="en-GB" altLang="en-US" sz="4400" b="1" dirty="0">
                <a:latin typeface="+mn-lt"/>
              </a:rPr>
              <a:t>Headache Disorders</a:t>
            </a:r>
            <a:br>
              <a:rPr lang="en-GB" altLang="en-US" sz="4400" b="1" dirty="0">
                <a:latin typeface="+mn-lt"/>
              </a:rPr>
            </a:br>
            <a:br>
              <a:rPr lang="en-GB" altLang="en-US" sz="1600" b="1" dirty="0">
                <a:latin typeface="+mn-lt"/>
              </a:rPr>
            </a:br>
            <a:r>
              <a:rPr lang="en-GB" altLang="en-US" sz="2800" b="1" i="1" dirty="0">
                <a:latin typeface="+mn-lt"/>
              </a:rPr>
              <a:t>3rd edition</a:t>
            </a:r>
            <a:br>
              <a:rPr lang="en-GB" altLang="en-US" b="1" dirty="0">
                <a:latin typeface="+mn-lt"/>
              </a:rPr>
            </a:br>
            <a:endParaRPr lang="en-GB" altLang="en-US" b="1" i="1" dirty="0">
              <a:latin typeface="+mn-lt"/>
            </a:endParaRPr>
          </a:p>
        </p:txBody>
      </p:sp>
      <p:sp>
        <p:nvSpPr>
          <p:cNvPr id="2051" name="Rectangle 3"/>
          <p:cNvSpPr>
            <a:spLocks noGrp="1" noChangeArrowheads="1"/>
          </p:cNvSpPr>
          <p:nvPr>
            <p:ph type="subTitle" idx="1"/>
          </p:nvPr>
        </p:nvSpPr>
        <p:spPr>
          <a:xfrm>
            <a:off x="1371600" y="4648200"/>
            <a:ext cx="6400800" cy="990600"/>
          </a:xfrm>
        </p:spPr>
        <p:txBody>
          <a:bodyPr/>
          <a:lstStyle/>
          <a:p>
            <a:pPr defTabSz="108000">
              <a:defRPr/>
            </a:pPr>
            <a:r>
              <a:rPr lang="en-GB" dirty="0">
                <a:solidFill>
                  <a:schemeClr val="tx1"/>
                </a:solidFill>
                <a:latin typeface="+mj-lt"/>
              </a:rPr>
              <a:t>(ICHD-3 alpha)</a:t>
            </a:r>
            <a:endParaRPr lang="en-GB" i="1" dirty="0">
              <a:latin typeface="+mj-lt"/>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0826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4"/>
          <a:stretch>
            <a:fillRect/>
          </a:stretch>
        </p:blipFill>
        <p:spPr>
          <a:xfrm>
            <a:off x="322730" y="6293420"/>
            <a:ext cx="1801906" cy="532143"/>
          </a:xfrm>
          <a:prstGeom prst="rect">
            <a:avLst/>
          </a:prstGeom>
        </p:spPr>
      </p:pic>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F8713C-DC49-4744-9396-0FD7593927A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07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18606" y="1"/>
            <a:ext cx="7696744" cy="971550"/>
          </a:xfrm>
        </p:spPr>
        <p:txBody>
          <a:bodyPr>
            <a:normAutofit/>
          </a:bodyPr>
          <a:lstStyle/>
          <a:p>
            <a:pPr algn="ctr">
              <a:spcAft>
                <a:spcPts val="1200"/>
              </a:spcAft>
            </a:pPr>
            <a:r>
              <a:rPr lang="da-DK" altLang="en-US" sz="3600" b="1" dirty="0">
                <a:solidFill>
                  <a:schemeClr val="accent1">
                    <a:lumMod val="50000"/>
                  </a:schemeClr>
                </a:solidFill>
                <a:latin typeface="Calibri" panose="020F0502020204030204"/>
                <a:cs typeface="+mn-cs"/>
              </a:rPr>
              <a:t>Part 1: The primary headaches</a:t>
            </a:r>
            <a:endParaRPr lang="en-GB" altLang="en-US" sz="3600" b="1" dirty="0">
              <a:solidFill>
                <a:schemeClr val="accent1">
                  <a:lumMod val="50000"/>
                </a:schemeClr>
              </a:solidFill>
              <a:latin typeface="Calibri" panose="020F0502020204030204"/>
              <a:cs typeface="+mn-cs"/>
            </a:endParaRPr>
          </a:p>
        </p:txBody>
      </p:sp>
      <p:sp>
        <p:nvSpPr>
          <p:cNvPr id="12291" name="Rectangle 3"/>
          <p:cNvSpPr>
            <a:spLocks noGrp="1" noChangeArrowheads="1"/>
          </p:cNvSpPr>
          <p:nvPr>
            <p:ph type="body" idx="1"/>
          </p:nvPr>
        </p:nvSpPr>
        <p:spPr/>
        <p:txBody>
          <a:bodyPr/>
          <a:lstStyle/>
          <a:p>
            <a:pPr defTabSz="266700">
              <a:spcAft>
                <a:spcPts val="900"/>
              </a:spcAft>
              <a:buFontTx/>
              <a:buNone/>
              <a:tabLst>
                <a:tab pos="666750" algn="l"/>
              </a:tabLst>
            </a:pPr>
            <a:r>
              <a:rPr lang="en-GB" altLang="en-US" sz="2800" dirty="0"/>
              <a:t>	</a:t>
            </a:r>
            <a:r>
              <a:rPr lang="en-GB" altLang="en-US" sz="2400" b="0" dirty="0"/>
              <a:t>1.	Migraine			</a:t>
            </a:r>
          </a:p>
          <a:p>
            <a:pPr defTabSz="266700">
              <a:spcAft>
                <a:spcPts val="900"/>
              </a:spcAft>
              <a:buFontTx/>
              <a:buNone/>
              <a:tabLst>
                <a:tab pos="666750" algn="l"/>
              </a:tabLst>
            </a:pPr>
            <a:r>
              <a:rPr lang="en-GB" altLang="en-US" sz="2400" b="0" dirty="0"/>
              <a:t>	2.	Tension-type headache</a:t>
            </a:r>
          </a:p>
          <a:p>
            <a:pPr defTabSz="266700">
              <a:spcAft>
                <a:spcPts val="900"/>
              </a:spcAft>
              <a:buFontTx/>
              <a:buNone/>
              <a:tabLst>
                <a:tab pos="666750" algn="l"/>
              </a:tabLst>
            </a:pPr>
            <a:r>
              <a:rPr lang="en-GB" altLang="en-US" sz="2400" b="0" dirty="0"/>
              <a:t>	3.	Trigeminal autonomic </a:t>
            </a:r>
            <a:r>
              <a:rPr lang="en-GB" altLang="en-US" sz="2400" b="0" dirty="0" err="1"/>
              <a:t>cephalalgias</a:t>
            </a:r>
            <a:endParaRPr lang="en-GB" altLang="en-US" sz="2400" b="0" dirty="0"/>
          </a:p>
          <a:p>
            <a:pPr defTabSz="266700">
              <a:spcAft>
                <a:spcPts val="900"/>
              </a:spcAft>
              <a:buFontTx/>
              <a:buNone/>
              <a:tabLst>
                <a:tab pos="666750" algn="l"/>
              </a:tabLst>
            </a:pPr>
            <a:r>
              <a:rPr lang="en-GB" altLang="en-US" sz="2400" b="0" dirty="0"/>
              <a:t>	4.	Other primary headache disorders</a:t>
            </a:r>
            <a:r>
              <a:rPr lang="en-GB" altLang="en-US" sz="2800" dirty="0"/>
              <a:t>		</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5"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FA9A9C-1350-4622-864C-D2157DD2E70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0367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6.3 Headache attributed to unruptured vascular malformation</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6.3.1 Headache attributed to unruptured saccular aneurysm</a:t>
            </a:r>
          </a:p>
          <a:p>
            <a:pPr marL="809625" indent="-809625">
              <a:buNone/>
            </a:pPr>
            <a:r>
              <a:rPr lang="en-US" altLang="ko-KR" sz="2400" dirty="0"/>
              <a:t>6.3.2 Headache attributed to arteriovenous malformation (AVM)</a:t>
            </a:r>
          </a:p>
          <a:p>
            <a:pPr marL="809625" indent="-809625">
              <a:buNone/>
            </a:pPr>
            <a:r>
              <a:rPr lang="en-US" altLang="ko-KR" sz="2400" dirty="0"/>
              <a:t>6.3.3 Headache attributed to </a:t>
            </a:r>
            <a:r>
              <a:rPr lang="en-US" altLang="ko-KR" sz="2400" dirty="0" err="1"/>
              <a:t>dural</a:t>
            </a:r>
            <a:r>
              <a:rPr lang="en-US" altLang="ko-KR" sz="2400" dirty="0"/>
              <a:t> arteriovenous fistula (DAVF)</a:t>
            </a:r>
          </a:p>
          <a:p>
            <a:pPr marL="809625" indent="-809625">
              <a:buNone/>
            </a:pPr>
            <a:r>
              <a:rPr lang="en-US" altLang="ko-KR" sz="2400" dirty="0"/>
              <a:t>6.3.4 Headache attributed to cavernous angioma</a:t>
            </a:r>
          </a:p>
          <a:p>
            <a:pPr marL="809625" indent="-809625">
              <a:buNone/>
            </a:pPr>
            <a:r>
              <a:rPr lang="en-US" altLang="ko-KR" sz="2400" dirty="0"/>
              <a:t>6.3.5 Headache attributed to encephalotrigeminal or leptomeningeal angiomatosis (Sturge Weber syndrome)</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3E8C13-E514-4409-ABE4-6C2C8F73024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64156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6.4 Headache attributed to arteritis</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6.4.1 Headache attributed to giant cell arteritis (GCA)</a:t>
            </a:r>
          </a:p>
          <a:p>
            <a:pPr marL="809625" indent="-809625">
              <a:buNone/>
            </a:pPr>
            <a:r>
              <a:rPr lang="en-US" altLang="ko-KR" sz="2400" dirty="0"/>
              <a:t>6.4.2 Headache attributed to primary angiitis of the central nervous system (PACNS)</a:t>
            </a:r>
          </a:p>
          <a:p>
            <a:pPr marL="809625" indent="-809625">
              <a:buNone/>
            </a:pPr>
            <a:r>
              <a:rPr lang="en-US" altLang="ko-KR" sz="2400" dirty="0"/>
              <a:t>6.4.3 Headache attributed to secondary angiitis of the central nervous system (SACNS)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9E031E-975D-4604-9802-326DB21D65B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65779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6.4.1 Headache attributed to giant cell arteritis (GCA)</a:t>
            </a:r>
          </a:p>
        </p:txBody>
      </p:sp>
      <p:sp>
        <p:nvSpPr>
          <p:cNvPr id="5" name="내용 개체 틀 2"/>
          <p:cNvSpPr>
            <a:spLocks noGrp="1"/>
          </p:cNvSpPr>
          <p:nvPr>
            <p:ph idx="1"/>
          </p:nvPr>
        </p:nvSpPr>
        <p:spPr>
          <a:xfrm>
            <a:off x="322730" y="1171577"/>
            <a:ext cx="8721538" cy="5035196"/>
          </a:xfrm>
        </p:spPr>
        <p:txBody>
          <a:bodyPr>
            <a:noAutofit/>
          </a:bodyPr>
          <a:lstStyle/>
          <a:p>
            <a:pPr marL="457200" indent="-457200">
              <a:buFont typeface="+mj-lt"/>
              <a:buAutoNum type="alphaUcPeriod"/>
            </a:pPr>
            <a:r>
              <a:rPr lang="en-US" altLang="ko-KR" sz="2400" dirty="0"/>
              <a:t>Any new headache fulfilling criterion C</a:t>
            </a:r>
          </a:p>
          <a:p>
            <a:pPr marL="457200" indent="-457200">
              <a:buFont typeface="+mj-lt"/>
              <a:buAutoNum type="alphaUcPeriod"/>
            </a:pPr>
            <a:r>
              <a:rPr lang="en-US" altLang="ko-KR" sz="2400" dirty="0"/>
              <a:t>Giant cell arteritis (GCA) has been diagnosed</a:t>
            </a:r>
          </a:p>
          <a:p>
            <a:pPr marL="457200" indent="-457200">
              <a:buFont typeface="+mj-lt"/>
              <a:buAutoNum type="alphaUcPeriod"/>
            </a:pPr>
            <a:r>
              <a:rPr lang="en-US" altLang="ko-KR" sz="2400" dirty="0"/>
              <a:t>Evidence of causation demonstrated by at least two of the following:</a:t>
            </a:r>
          </a:p>
          <a:p>
            <a:pPr marL="914400" lvl="1" indent="-457200">
              <a:buFont typeface="+mj-lt"/>
              <a:buAutoNum type="arabicPeriod"/>
            </a:pPr>
            <a:r>
              <a:rPr lang="en-US" altLang="ko-KR" sz="2000" dirty="0"/>
              <a:t>headache has developed in close temporal relation to other symptoms and/or clinical or biological signs of onset of GCA, or has led to the diagnosis of GCA</a:t>
            </a:r>
          </a:p>
          <a:p>
            <a:pPr marL="914400" lvl="1" indent="-457200">
              <a:buFont typeface="+mj-lt"/>
              <a:buAutoNum type="arabicPeriod"/>
            </a:pPr>
            <a:r>
              <a:rPr lang="en-US" altLang="ko-KR" sz="2000" dirty="0"/>
              <a:t>either or both of the following:</a:t>
            </a:r>
          </a:p>
          <a:p>
            <a:pPr marL="914400" lvl="2" indent="0">
              <a:buNone/>
            </a:pPr>
            <a:r>
              <a:rPr lang="en-US" altLang="ko-KR" sz="1800" dirty="0"/>
              <a:t>a) headache has significantly worsened in parallel with worsening of GCA</a:t>
            </a:r>
          </a:p>
          <a:p>
            <a:pPr marL="914400" lvl="2" indent="0">
              <a:buNone/>
            </a:pPr>
            <a:r>
              <a:rPr lang="en-US" altLang="ko-KR" sz="1800" dirty="0"/>
              <a:t>b) headache has significantly improved or resolved within 3 days of high-dose steroid treatment</a:t>
            </a:r>
          </a:p>
          <a:p>
            <a:pPr marL="914400" lvl="1" indent="-457200">
              <a:buFont typeface="+mj-lt"/>
              <a:buAutoNum type="arabicPeriod"/>
            </a:pPr>
            <a:r>
              <a:rPr lang="en-US" altLang="ko-KR" sz="2000" dirty="0"/>
              <a:t>headache is associated with scalp tenderness and/or jaw claudication</a:t>
            </a:r>
          </a:p>
          <a:p>
            <a:pPr marL="457200" indent="-457200">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EEB9C9-2A9D-47BE-BD58-4C8BD987AB7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62391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6.4.1 Headache attributed to giant cell arteritis (GCA)</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1A81A8B-CBDF-4AB9-AF36-348466B822D9}"/>
              </a:ext>
            </a:extLst>
          </p:cNvPr>
          <p:cNvSpPr>
            <a:spLocks noGrp="1"/>
          </p:cNvSpPr>
          <p:nvPr>
            <p:ph idx="1"/>
          </p:nvPr>
        </p:nvSpPr>
        <p:spPr>
          <a:xfrm>
            <a:off x="342899" y="1171575"/>
            <a:ext cx="8486775" cy="5078515"/>
          </a:xfrm>
        </p:spPr>
        <p:txBody>
          <a:bodyPr>
            <a:noAutofit/>
          </a:bodyPr>
          <a:lstStyle/>
          <a:p>
            <a:pPr marL="0" indent="0">
              <a:spcBef>
                <a:spcPct val="0"/>
              </a:spcBef>
              <a:spcAft>
                <a:spcPts val="1200"/>
              </a:spcAft>
              <a:buNone/>
            </a:pPr>
            <a:r>
              <a:rPr lang="en-US" altLang="en-US" sz="2400" b="1" i="1" dirty="0"/>
              <a:t>Comments</a:t>
            </a:r>
            <a:endParaRPr lang="en-GB" altLang="en-US" sz="2400" b="1" i="1" dirty="0"/>
          </a:p>
          <a:p>
            <a:pPr>
              <a:spcBef>
                <a:spcPct val="0"/>
              </a:spcBef>
              <a:spcAft>
                <a:spcPts val="1200"/>
              </a:spcAft>
            </a:pPr>
            <a:r>
              <a:rPr lang="en-US" altLang="ko-KR" sz="2400" dirty="0"/>
              <a:t>Any recent persisting headache in a patient over 60 years of age should suggest GCA and lead to appropriate investigations.</a:t>
            </a:r>
          </a:p>
          <a:p>
            <a:pPr>
              <a:spcBef>
                <a:spcPct val="0"/>
              </a:spcBef>
              <a:spcAft>
                <a:spcPts val="1200"/>
              </a:spcAft>
            </a:pPr>
            <a:r>
              <a:rPr lang="en-US" altLang="ko-KR" sz="2400" dirty="0"/>
              <a:t>Recent repeated attacks of amaurosis fugax associated with headache are very suggestive of GCA and should prompt urgent investigations. </a:t>
            </a:r>
          </a:p>
          <a:p>
            <a:pPr>
              <a:spcBef>
                <a:spcPct val="0"/>
              </a:spcBef>
              <a:spcAft>
                <a:spcPts val="1200"/>
              </a:spcAft>
            </a:pPr>
            <a:r>
              <a:rPr lang="en-US" altLang="ko-KR" sz="2400" dirty="0"/>
              <a:t>Histological diagnosis can be difficult, because the temporal artery may appear uninvolved in some areas (skip lesions), pointing to the necessity of serial sectioning.</a:t>
            </a:r>
            <a:endParaRPr lang="en-GB" altLang="en-US" sz="2400" dirty="0"/>
          </a:p>
        </p:txBody>
      </p:sp>
      <p:sp>
        <p:nvSpPr>
          <p:cNvPr id="8" name="TextBox 7">
            <a:extLst>
              <a:ext uri="{FF2B5EF4-FFF2-40B4-BE49-F238E27FC236}">
                <a16:creationId xmlns:a16="http://schemas.microsoft.com/office/drawing/2014/main" id="{78D7F0C2-222A-469F-A6BF-0CA873CAE54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45958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6.4.2 Headache attributed to primary angiitis of the central nervous system (PACNS)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내용 개체 틀 2">
            <a:extLst>
              <a:ext uri="{FF2B5EF4-FFF2-40B4-BE49-F238E27FC236}">
                <a16:creationId xmlns:a16="http://schemas.microsoft.com/office/drawing/2014/main" id="{04EE43AF-BB1C-4E6C-A5DB-F69C727C2B20}"/>
              </a:ext>
            </a:extLst>
          </p:cNvPr>
          <p:cNvSpPr>
            <a:spLocks noGrp="1"/>
          </p:cNvSpPr>
          <p:nvPr>
            <p:ph idx="1"/>
          </p:nvPr>
        </p:nvSpPr>
        <p:spPr>
          <a:xfrm>
            <a:off x="322730" y="1171577"/>
            <a:ext cx="8721538" cy="5035196"/>
          </a:xfrm>
        </p:spPr>
        <p:txBody>
          <a:bodyPr>
            <a:noAutofit/>
          </a:bodyPr>
          <a:lstStyle/>
          <a:p>
            <a:pPr marL="457200" indent="-457200">
              <a:buFont typeface="+mj-lt"/>
              <a:buAutoNum type="alphaUcPeriod"/>
            </a:pPr>
            <a:r>
              <a:rPr lang="en-US" altLang="ko-KR" sz="2400" dirty="0"/>
              <a:t>Any new headache fulfilling criterion C</a:t>
            </a:r>
          </a:p>
          <a:p>
            <a:pPr marL="457200" indent="-457200">
              <a:buFont typeface="+mj-lt"/>
              <a:buAutoNum type="alphaUcPeriod"/>
            </a:pPr>
            <a:r>
              <a:rPr lang="en-US" altLang="ko-KR" sz="2400" dirty="0"/>
              <a:t>Primary angiitis of the central nervous system (PACNS) has been diagnosed</a:t>
            </a:r>
          </a:p>
          <a:p>
            <a:pPr marL="457200" indent="-457200">
              <a:buFont typeface="+mj-lt"/>
              <a:buAutoNum type="alphaUcPeriod"/>
            </a:pPr>
            <a:r>
              <a:rPr lang="en-US" altLang="ko-KR" sz="2400" dirty="0"/>
              <a:t>Evidence of causation demonstrated by either or both of the following:</a:t>
            </a:r>
          </a:p>
          <a:p>
            <a:pPr marL="914400" lvl="1" indent="-457200">
              <a:buFont typeface="+mj-lt"/>
              <a:buAutoNum type="arabicPeriod"/>
            </a:pPr>
            <a:r>
              <a:rPr lang="en-US" altLang="ko-KR" sz="2000" dirty="0"/>
              <a:t>headache has developed in close temporal relation to other symptoms and/or clinical signs of onset of PACNS, or has led to the diagnosis of PACNS</a:t>
            </a:r>
          </a:p>
          <a:p>
            <a:pPr marL="914400" lvl="1" indent="-457200">
              <a:buFont typeface="+mj-lt"/>
              <a:buAutoNum type="arabicPeriod"/>
            </a:pPr>
            <a:r>
              <a:rPr lang="en-US" altLang="ko-KR" sz="2000" dirty="0"/>
              <a:t>either or both of the following:</a:t>
            </a:r>
          </a:p>
          <a:p>
            <a:pPr marL="914400" lvl="2" indent="0">
              <a:buNone/>
            </a:pPr>
            <a:r>
              <a:rPr lang="en-US" altLang="ko-KR" sz="1800" dirty="0"/>
              <a:t>a) headache has significantly worsened in parallel with worsening of PACNS</a:t>
            </a:r>
          </a:p>
          <a:p>
            <a:pPr marL="914400" lvl="2" indent="0">
              <a:buNone/>
            </a:pPr>
            <a:r>
              <a:rPr lang="en-US" altLang="ko-KR" sz="1800" dirty="0"/>
              <a:t>b) headache has significantly improved in parallel with improvement in PACNS resulting from steroid and/or immunosuppressive treatment</a:t>
            </a:r>
          </a:p>
          <a:p>
            <a:pPr marL="457200" indent="-457200">
              <a:buFont typeface="+mj-lt"/>
              <a:buAutoNum type="alphaUcPeriod"/>
            </a:pPr>
            <a:r>
              <a:rPr lang="en-US" altLang="ko-KR" sz="2400" dirty="0"/>
              <a:t>Not better accounted for by another ICHD-3 diagnosis</a:t>
            </a:r>
          </a:p>
        </p:txBody>
      </p:sp>
      <p:sp>
        <p:nvSpPr>
          <p:cNvPr id="8" name="TextBox 7">
            <a:extLst>
              <a:ext uri="{FF2B5EF4-FFF2-40B4-BE49-F238E27FC236}">
                <a16:creationId xmlns:a16="http://schemas.microsoft.com/office/drawing/2014/main" id="{CAED5BFA-BFD6-4822-95EB-98C3F571ED4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44415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6.4.2 Headache attributed to primary angiitis of the central nervous system (PACNS)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1A81A8B-CBDF-4AB9-AF36-348466B822D9}"/>
              </a:ext>
            </a:extLst>
          </p:cNvPr>
          <p:cNvSpPr>
            <a:spLocks noGrp="1"/>
          </p:cNvSpPr>
          <p:nvPr>
            <p:ph idx="1"/>
          </p:nvPr>
        </p:nvSpPr>
        <p:spPr>
          <a:xfrm>
            <a:off x="342899" y="1171575"/>
            <a:ext cx="8486775" cy="5078515"/>
          </a:xfrm>
        </p:spPr>
        <p:txBody>
          <a:bodyPr>
            <a:noAutofit/>
          </a:bodyPr>
          <a:lstStyle/>
          <a:p>
            <a:pPr marL="0" indent="0">
              <a:spcBef>
                <a:spcPct val="0"/>
              </a:spcBef>
              <a:spcAft>
                <a:spcPts val="1200"/>
              </a:spcAft>
              <a:buNone/>
            </a:pPr>
            <a:r>
              <a:rPr lang="en-US" altLang="en-US" sz="2400" b="1" i="1" dirty="0"/>
              <a:t>Note:</a:t>
            </a:r>
          </a:p>
          <a:p>
            <a:pPr marL="0" indent="0">
              <a:spcBef>
                <a:spcPct val="0"/>
              </a:spcBef>
              <a:spcAft>
                <a:spcPts val="1200"/>
              </a:spcAft>
              <a:buNone/>
            </a:pPr>
            <a:r>
              <a:rPr lang="en-US" altLang="en-US" sz="2400" dirty="0"/>
              <a:t>In particular, CNS infection, CNS neoplasia and reversible cerebral  vasoconstriction syndrome have been excluded by appropriate        investigations.</a:t>
            </a:r>
          </a:p>
          <a:p>
            <a:pPr marL="0" indent="0">
              <a:spcBef>
                <a:spcPct val="0"/>
              </a:spcBef>
              <a:spcAft>
                <a:spcPts val="1200"/>
              </a:spcAft>
              <a:buNone/>
            </a:pPr>
            <a:r>
              <a:rPr lang="en-US" altLang="en-US" sz="2400" b="1" i="1" dirty="0"/>
              <a:t>Comments</a:t>
            </a:r>
          </a:p>
          <a:p>
            <a:pPr>
              <a:spcBef>
                <a:spcPct val="0"/>
              </a:spcBef>
              <a:spcAft>
                <a:spcPts val="1200"/>
              </a:spcAft>
            </a:pPr>
            <a:r>
              <a:rPr lang="en-US" altLang="ko-KR" sz="2400" dirty="0"/>
              <a:t>Headache is the dominant symptom in CNS angiitis (either primary or secondary). Nevertheless it has no specific features.</a:t>
            </a:r>
          </a:p>
          <a:p>
            <a:pPr>
              <a:spcBef>
                <a:spcPct val="0"/>
              </a:spcBef>
              <a:spcAft>
                <a:spcPts val="1200"/>
              </a:spcAft>
            </a:pPr>
            <a:r>
              <a:rPr lang="en-US" altLang="ko-KR" sz="2400" dirty="0"/>
              <a:t>Primary angiitis of the central nervous system (PACNS) can present with angiographic findings similar to those of reversible cerebral vasoconstriction syndrome (RCVS) recurrent thunderclap headaches should suggest a diagnosis of RCVS and not PACNS.</a:t>
            </a:r>
          </a:p>
        </p:txBody>
      </p:sp>
      <p:sp>
        <p:nvSpPr>
          <p:cNvPr id="8" name="TextBox 7">
            <a:extLst>
              <a:ext uri="{FF2B5EF4-FFF2-40B4-BE49-F238E27FC236}">
                <a16:creationId xmlns:a16="http://schemas.microsoft.com/office/drawing/2014/main" id="{F13A3D65-A1CD-4412-9EFB-2EB9D1F66E9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47969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6.5 Headache attributed to cervical carotid or vertebral artery disorder</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6.5.1 Headache or facial or neck pain attributed to cervical carotid or vertebral artery dissection</a:t>
            </a:r>
          </a:p>
          <a:p>
            <a:pPr marL="809625" indent="-809625">
              <a:buNone/>
            </a:pPr>
            <a:r>
              <a:rPr lang="en-US" altLang="ko-KR" sz="2400" dirty="0"/>
              <a:t>6.5.2 Post-endarterectomy headache</a:t>
            </a:r>
          </a:p>
          <a:p>
            <a:pPr marL="809625" indent="-809625">
              <a:buNone/>
            </a:pPr>
            <a:r>
              <a:rPr lang="en-US" altLang="ko-KR" sz="2400" dirty="0"/>
              <a:t>6.5.3 Headache attributed to carotid or vertebral angioplasty or stenting</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36346D-BAE2-4789-91C3-03F09CEED55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78653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6.6 Headache attributed to cranial venous disorder</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6.6.1 Headache attributed to cerebral venous thrombosis (CVT)</a:t>
            </a:r>
          </a:p>
          <a:p>
            <a:pPr marL="809625" indent="-809625">
              <a:buNone/>
            </a:pPr>
            <a:r>
              <a:rPr lang="en-US" altLang="ko-KR" sz="2400" dirty="0"/>
              <a:t>6.6.2 Headache attributed to cranial venous sinus stenting</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AD7736-D27D-45DC-BD13-89D6E4A8800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50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6.6.1	Headache attributed to cerebral venous thrombosis (CVT)</a:t>
            </a:r>
          </a:p>
        </p:txBody>
      </p:sp>
      <p:sp>
        <p:nvSpPr>
          <p:cNvPr id="5" name="내용 개체 틀 2"/>
          <p:cNvSpPr>
            <a:spLocks noGrp="1"/>
          </p:cNvSpPr>
          <p:nvPr>
            <p:ph idx="1"/>
          </p:nvPr>
        </p:nvSpPr>
        <p:spPr>
          <a:xfrm>
            <a:off x="322730" y="1171575"/>
            <a:ext cx="8721538" cy="5035195"/>
          </a:xfrm>
        </p:spPr>
        <p:txBody>
          <a:bodyPr>
            <a:noAutofit/>
          </a:bodyPr>
          <a:lstStyle/>
          <a:p>
            <a:pPr marL="457200" indent="-457200">
              <a:buFont typeface="+mj-lt"/>
              <a:buAutoNum type="alphaUcPeriod"/>
            </a:pPr>
            <a:r>
              <a:rPr lang="en-US" altLang="ko-KR" sz="2400" dirty="0"/>
              <a:t>Any new headache, fulfilling criterion C</a:t>
            </a:r>
          </a:p>
          <a:p>
            <a:pPr marL="457200" indent="-457200">
              <a:buFont typeface="+mj-lt"/>
              <a:buAutoNum type="alphaUcPeriod"/>
            </a:pPr>
            <a:r>
              <a:rPr lang="en-US" altLang="ko-KR" sz="2400" dirty="0"/>
              <a:t>Cerebral venous thrombosis (CVT) has been diagnosed</a:t>
            </a:r>
          </a:p>
          <a:p>
            <a:pPr marL="457200" indent="-457200">
              <a:buFont typeface="+mj-lt"/>
              <a:buAutoNum type="alphaUcPeriod"/>
            </a:pPr>
            <a:r>
              <a:rPr lang="en-US" altLang="ko-KR" sz="2400" dirty="0"/>
              <a:t>Evidence of causation demonstrated by both of the following:</a:t>
            </a:r>
          </a:p>
          <a:p>
            <a:pPr marL="914400" lvl="1" indent="-457200">
              <a:buFont typeface="+mj-lt"/>
              <a:buAutoNum type="arabicPeriod"/>
            </a:pPr>
            <a:r>
              <a:rPr lang="en-US" altLang="ko-KR" sz="2000" dirty="0"/>
              <a:t>headache has developed in close temporal relation to other symptoms and/or clinical signs of CVT, or has led to the discovery of CVT</a:t>
            </a:r>
          </a:p>
          <a:p>
            <a:pPr marL="914400" lvl="1" indent="-457200">
              <a:buFont typeface="+mj-lt"/>
              <a:buAutoNum type="arabicPeriod"/>
            </a:pPr>
            <a:r>
              <a:rPr lang="en-US" altLang="ko-KR" sz="2000" dirty="0"/>
              <a:t>either or both of the following:</a:t>
            </a:r>
          </a:p>
          <a:p>
            <a:pPr marL="914400" lvl="2" indent="0">
              <a:buNone/>
            </a:pPr>
            <a:r>
              <a:rPr lang="en-US" altLang="ko-KR" sz="1800" dirty="0"/>
              <a:t>a) headache has significantly worsened in parallel with clinical or radiological signs of extension of the CVT</a:t>
            </a:r>
          </a:p>
          <a:p>
            <a:pPr marL="914400" lvl="2" indent="0">
              <a:buNone/>
            </a:pPr>
            <a:r>
              <a:rPr lang="en-US" altLang="ko-KR" sz="1800" dirty="0"/>
              <a:t>b) headache has significantly improved or resolved after improvement of the CVT</a:t>
            </a:r>
          </a:p>
          <a:p>
            <a:pPr marL="457200" indent="-457200">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9C7C11-7B7E-45CF-B51B-0EBD9902D29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29078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6.6.1	Headache attributed to cerebral venous thrombosis (CVT)</a:t>
            </a:r>
          </a:p>
        </p:txBody>
      </p:sp>
      <p:sp>
        <p:nvSpPr>
          <p:cNvPr id="5" name="내용 개체 틀 2"/>
          <p:cNvSpPr>
            <a:spLocks noGrp="1"/>
          </p:cNvSpPr>
          <p:nvPr>
            <p:ph idx="1"/>
          </p:nvPr>
        </p:nvSpPr>
        <p:spPr>
          <a:xfrm>
            <a:off x="322730" y="1171575"/>
            <a:ext cx="8721538" cy="5035195"/>
          </a:xfrm>
        </p:spPr>
        <p:txBody>
          <a:bodyPr>
            <a:noAutofit/>
          </a:bodyPr>
          <a:lstStyle/>
          <a:p>
            <a:pPr marL="0" indent="0">
              <a:spcBef>
                <a:spcPct val="0"/>
              </a:spcBef>
              <a:spcAft>
                <a:spcPts val="1200"/>
              </a:spcAft>
              <a:buNone/>
            </a:pPr>
            <a:r>
              <a:rPr lang="en-US" altLang="en-US" sz="2400" b="1" i="1" dirty="0"/>
              <a:t>Comments</a:t>
            </a:r>
          </a:p>
          <a:p>
            <a:pPr>
              <a:spcBef>
                <a:spcPct val="0"/>
              </a:spcBef>
              <a:spcAft>
                <a:spcPts val="1200"/>
              </a:spcAft>
            </a:pPr>
            <a:r>
              <a:rPr lang="en-US" altLang="ko-KR" sz="2400" dirty="0"/>
              <a:t>6.6.1 </a:t>
            </a:r>
            <a:r>
              <a:rPr lang="en-US" altLang="ko-KR" sz="2400" i="1" dirty="0"/>
              <a:t>Headache attributed to CVT </a:t>
            </a:r>
            <a:r>
              <a:rPr lang="en-US" altLang="ko-KR" sz="2400" dirty="0"/>
              <a:t>has no specific characteristics: it is most often diffuse, progressive and severe, but can be unilateral and sudden (even thunderclap), or mild, and sometimes is migraine-like.</a:t>
            </a:r>
          </a:p>
          <a:p>
            <a:pPr>
              <a:spcBef>
                <a:spcPct val="0"/>
              </a:spcBef>
              <a:spcAft>
                <a:spcPts val="1200"/>
              </a:spcAft>
            </a:pPr>
            <a:r>
              <a:rPr lang="en-US" altLang="ko-KR" sz="2400" dirty="0"/>
              <a:t>Given the absence of specific characteristics, any recent persisting headache should raise suspicion, particularly in the presence of an underlying prothrombotic condition. </a:t>
            </a:r>
          </a:p>
          <a:p>
            <a:pPr>
              <a:spcBef>
                <a:spcPct val="0"/>
              </a:spcBef>
              <a:spcAft>
                <a:spcPts val="1200"/>
              </a:spcAft>
            </a:pPr>
            <a:r>
              <a:rPr lang="en-US" altLang="ko-KR" sz="2400" dirty="0"/>
              <a:t>Diagnosis is based on neuroimaging (MRI with T2*-weighted images plus MRV, or CT scan plus CT venography, and conventional angiography in doubtful cases). </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466002-A9A1-41E7-B933-9A09F3509D8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091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 Migraine</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78515"/>
          </a:xfrm>
        </p:spPr>
        <p:txBody>
          <a:bodyPr>
            <a:normAutofit/>
          </a:bodyPr>
          <a:lstStyle/>
          <a:p>
            <a:pPr defTabSz="228600">
              <a:buFontTx/>
              <a:buNone/>
              <a:defRPr/>
            </a:pPr>
            <a:r>
              <a:rPr lang="en-GB" sz="2400" dirty="0"/>
              <a:t>1.1		Migraine without aura</a:t>
            </a:r>
          </a:p>
          <a:p>
            <a:pPr defTabSz="228600">
              <a:buFontTx/>
              <a:buNone/>
              <a:defRPr/>
            </a:pPr>
            <a:r>
              <a:rPr lang="en-GB" sz="2400" dirty="0"/>
              <a:t>1.2		Migraine with aura</a:t>
            </a:r>
          </a:p>
          <a:p>
            <a:pPr defTabSz="228600">
              <a:buFontTx/>
              <a:buNone/>
              <a:defRPr/>
            </a:pPr>
            <a:r>
              <a:rPr lang="en-GB" sz="2400" dirty="0"/>
              <a:t>1.3		Chronic migraine</a:t>
            </a:r>
          </a:p>
          <a:p>
            <a:pPr defTabSz="228600">
              <a:buFontTx/>
              <a:buNone/>
              <a:defRPr/>
            </a:pPr>
            <a:r>
              <a:rPr lang="en-GB" sz="2400" dirty="0"/>
              <a:t>1.4		Complications of migraine</a:t>
            </a:r>
          </a:p>
          <a:p>
            <a:pPr defTabSz="228600">
              <a:buFontTx/>
              <a:buNone/>
              <a:defRPr/>
            </a:pPr>
            <a:r>
              <a:rPr lang="en-GB" sz="2400" dirty="0"/>
              <a:t>1.5		Probable migraine</a:t>
            </a:r>
          </a:p>
          <a:p>
            <a:pPr marL="712788" indent="-712788" defTabSz="228600">
              <a:buFontTx/>
              <a:buNone/>
              <a:tabLst>
                <a:tab pos="177800" algn="l"/>
              </a:tabLst>
              <a:defRPr/>
            </a:pPr>
            <a:r>
              <a:rPr lang="en-GB" sz="2400" dirty="0"/>
              <a:t>1.6	Episodic syndromes that may be associated with migraine</a:t>
            </a:r>
            <a:endParaRPr lang="en-GB" dirty="0"/>
          </a:p>
          <a:p>
            <a:pPr>
              <a:lnSpc>
                <a:spcPct val="100000"/>
              </a:lnSpc>
              <a:spcBef>
                <a:spcPct val="0"/>
              </a:spcBef>
              <a:buFontTx/>
              <a:buNone/>
            </a:pPr>
            <a:endParaRPr lang="en-GB" altLang="en-US"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828C34-6207-4D60-8024-913BC02A310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1517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6.7 Headache attributed to other acute intracranial arterial disorder</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6.7.1 Headache attributed to an intracranial </a:t>
            </a:r>
            <a:r>
              <a:rPr lang="en-US" altLang="ko-KR" sz="2400" dirty="0" err="1"/>
              <a:t>endarterial</a:t>
            </a:r>
            <a:r>
              <a:rPr lang="en-US" altLang="ko-KR" sz="2400" dirty="0"/>
              <a:t> procedure</a:t>
            </a:r>
          </a:p>
          <a:p>
            <a:pPr marL="809625" indent="-809625">
              <a:buNone/>
            </a:pPr>
            <a:r>
              <a:rPr lang="en-US" altLang="ko-KR" sz="2400" dirty="0"/>
              <a:t>6.7.2 Angiography headache</a:t>
            </a:r>
          </a:p>
          <a:p>
            <a:pPr marL="809625" indent="-809625">
              <a:buNone/>
            </a:pPr>
            <a:r>
              <a:rPr lang="en-US" altLang="ko-KR" sz="2400" dirty="0"/>
              <a:t>6.7.3 Headache attributed to reversible cerebral vasoconstriction syndrome (RCVS)</a:t>
            </a:r>
          </a:p>
          <a:p>
            <a:pPr marL="809625" indent="-809625">
              <a:buNone/>
            </a:pPr>
            <a:r>
              <a:rPr lang="en-US" altLang="ko-KR" sz="2400" dirty="0"/>
              <a:t>6.7.4 Headache attributed to intracranial artery dissection</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B94A23-9159-4ED9-9741-8BA950A2E0B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42945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6.7.2 Angiography headache</a:t>
            </a:r>
          </a:p>
        </p:txBody>
      </p:sp>
      <p:sp>
        <p:nvSpPr>
          <p:cNvPr id="5" name="내용 개체 틀 2"/>
          <p:cNvSpPr>
            <a:spLocks noGrp="1"/>
          </p:cNvSpPr>
          <p:nvPr>
            <p:ph idx="1"/>
          </p:nvPr>
        </p:nvSpPr>
        <p:spPr>
          <a:xfrm>
            <a:off x="322730" y="990216"/>
            <a:ext cx="8721538" cy="5035195"/>
          </a:xfrm>
        </p:spPr>
        <p:txBody>
          <a:bodyPr>
            <a:noAutofit/>
          </a:bodyPr>
          <a:lstStyle/>
          <a:p>
            <a:pPr marL="0" indent="0">
              <a:lnSpc>
                <a:spcPct val="80000"/>
              </a:lnSpc>
              <a:buNone/>
            </a:pPr>
            <a:r>
              <a:rPr lang="en-US" altLang="ko-KR" sz="2400" b="1" i="1" dirty="0"/>
              <a:t>Diagnostic Criteria</a:t>
            </a:r>
            <a:endParaRPr lang="en-US" altLang="ko-KR" sz="2400" dirty="0"/>
          </a:p>
          <a:p>
            <a:pPr marL="457200" indent="-457200">
              <a:lnSpc>
                <a:spcPct val="80000"/>
              </a:lnSpc>
              <a:buFont typeface="+mj-lt"/>
              <a:buAutoNum type="alphaUcPeriod"/>
            </a:pPr>
            <a:r>
              <a:rPr lang="en-US" altLang="ko-KR" sz="2400" dirty="0"/>
              <a:t>Any new headache fulfilling criterion C</a:t>
            </a:r>
          </a:p>
          <a:p>
            <a:pPr marL="457200" indent="-457200">
              <a:lnSpc>
                <a:spcPct val="80000"/>
              </a:lnSpc>
              <a:buFont typeface="+mj-lt"/>
              <a:buAutoNum type="alphaUcPeriod"/>
            </a:pPr>
            <a:r>
              <a:rPr lang="en-US" altLang="ko-KR" sz="2400" dirty="0"/>
              <a:t>Intra-arterial carotid or vertebral angiography has been performed</a:t>
            </a:r>
          </a:p>
          <a:p>
            <a:pPr marL="457200" indent="-457200">
              <a:lnSpc>
                <a:spcPct val="80000"/>
              </a:lnSpc>
              <a:buFont typeface="+mj-lt"/>
              <a:buAutoNum type="alphaUcPeriod"/>
            </a:pPr>
            <a:r>
              <a:rPr lang="en-US" altLang="ko-KR" sz="2400" dirty="0"/>
              <a:t>Evidence of causation demonstrated by at least two of the following:</a:t>
            </a:r>
          </a:p>
          <a:p>
            <a:pPr marL="914400" lvl="1" indent="-457200">
              <a:lnSpc>
                <a:spcPct val="80000"/>
              </a:lnSpc>
              <a:buFont typeface="+mj-lt"/>
              <a:buAutoNum type="arabicPeriod"/>
            </a:pPr>
            <a:r>
              <a:rPr lang="en-US" altLang="ko-KR" sz="2000" dirty="0"/>
              <a:t>headache has developed during or within 24 hours of the angiography</a:t>
            </a:r>
          </a:p>
          <a:p>
            <a:pPr marL="914400" lvl="1" indent="-457200">
              <a:lnSpc>
                <a:spcPct val="80000"/>
              </a:lnSpc>
              <a:buFont typeface="+mj-lt"/>
              <a:buAutoNum type="arabicPeriod"/>
            </a:pPr>
            <a:r>
              <a:rPr lang="en-US" altLang="ko-KR" sz="2000" dirty="0"/>
              <a:t>headache has resolved within 72 hours after the angiography</a:t>
            </a:r>
          </a:p>
          <a:p>
            <a:pPr marL="914400" lvl="1" indent="-457200">
              <a:lnSpc>
                <a:spcPct val="80000"/>
              </a:lnSpc>
              <a:buFont typeface="+mj-lt"/>
              <a:buAutoNum type="arabicPeriod"/>
            </a:pPr>
            <a:r>
              <a:rPr lang="en-US" altLang="ko-KR" sz="2000" dirty="0"/>
              <a:t>headache has one of the following sets of characteristics:</a:t>
            </a:r>
          </a:p>
          <a:p>
            <a:pPr marL="914400" lvl="2" indent="0">
              <a:lnSpc>
                <a:spcPct val="80000"/>
              </a:lnSpc>
              <a:buNone/>
            </a:pPr>
            <a:r>
              <a:rPr lang="en-US" altLang="ko-KR" sz="1800" dirty="0"/>
              <a:t>a) developing during contrast injection and lasting &lt;1 hour</a:t>
            </a:r>
          </a:p>
          <a:p>
            <a:pPr marL="914400" lvl="2" indent="0">
              <a:lnSpc>
                <a:spcPct val="80000"/>
              </a:lnSpc>
              <a:buNone/>
            </a:pPr>
            <a:r>
              <a:rPr lang="en-US" altLang="ko-KR" sz="1800" dirty="0"/>
              <a:t>b) developing a few hours after the angiography and lasting &gt;24 hours</a:t>
            </a:r>
          </a:p>
          <a:p>
            <a:pPr marL="914400" lvl="2" indent="0">
              <a:lnSpc>
                <a:spcPct val="80000"/>
              </a:lnSpc>
              <a:buNone/>
            </a:pPr>
            <a:r>
              <a:rPr lang="en-US" altLang="ko-KR" sz="1800" dirty="0"/>
              <a:t>c) occurring in a patient with 1. </a:t>
            </a:r>
            <a:r>
              <a:rPr lang="en-US" altLang="ko-KR" sz="1800" i="1" dirty="0"/>
              <a:t>Migraine</a:t>
            </a:r>
            <a:r>
              <a:rPr lang="en-US" altLang="ko-KR" sz="1800" dirty="0"/>
              <a:t> and having the features of 1.1 </a:t>
            </a:r>
            <a:r>
              <a:rPr lang="en-US" altLang="ko-KR" sz="1800" i="1" dirty="0"/>
              <a:t>Migraine without aura</a:t>
            </a:r>
            <a:r>
              <a:rPr lang="en-US" altLang="ko-KR" sz="1800" dirty="0"/>
              <a:t> or 1.2 </a:t>
            </a:r>
            <a:r>
              <a:rPr lang="en-US" altLang="ko-KR" sz="1800" i="1" dirty="0"/>
              <a:t>Migraine with aura</a:t>
            </a:r>
            <a:endParaRPr lang="en-US" altLang="ko-KR" sz="1800" dirty="0"/>
          </a:p>
          <a:p>
            <a:pPr marL="457200" indent="-457200">
              <a:lnSpc>
                <a:spcPct val="80000"/>
              </a:lnSpc>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내용 개체 틀 2">
            <a:extLst>
              <a:ext uri="{FF2B5EF4-FFF2-40B4-BE49-F238E27FC236}">
                <a16:creationId xmlns:a16="http://schemas.microsoft.com/office/drawing/2014/main" id="{916B475A-452A-4ADD-9477-5BFBF0138EFC}"/>
              </a:ext>
            </a:extLst>
          </p:cNvPr>
          <p:cNvSpPr txBox="1">
            <a:spLocks/>
          </p:cNvSpPr>
          <p:nvPr/>
        </p:nvSpPr>
        <p:spPr>
          <a:xfrm>
            <a:off x="447674" y="5699128"/>
            <a:ext cx="8162925" cy="449364"/>
          </a:xfrm>
          <a:prstGeom prst="rect">
            <a:avLst/>
          </a:prstGeom>
          <a:ln>
            <a:solidFill>
              <a:schemeClr val="tx1"/>
            </a:solidFill>
          </a:ln>
        </p:spPr>
        <p:txBody>
          <a:bodyPr vert="horz" lIns="91440" tIns="45720" rIns="91440" bIns="45720" rtlCol="0" anchor="ctr">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4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Comment: </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Contrast angiography is contraindicated in patients affected by any </a:t>
            </a:r>
            <a:r>
              <a:rPr kumimoji="0" lang="en-US" altLang="ko-KR" sz="14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rPr>
              <a:t>subform</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 of 1.2.3 </a:t>
            </a:r>
            <a:r>
              <a:rPr kumimoji="0" lang="en-US" altLang="ko-KR" sz="1400" b="0" i="1"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Hemiplegic migraine</a:t>
            </a: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 because it may trigger a life-threatening attack, with prolonged hemiplegia and coma.</a:t>
            </a:r>
            <a:endParaRPr kumimoji="0" lang="ko-KR" altLang="en-US" sz="105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
        <p:nvSpPr>
          <p:cNvPr id="9" name="TextBox 7">
            <a:extLst>
              <a:ext uri="{FF2B5EF4-FFF2-40B4-BE49-F238E27FC236}">
                <a16:creationId xmlns:a16="http://schemas.microsoft.com/office/drawing/2014/main" id="{66134BFB-90D7-41E8-AD7A-D1AF6A255DA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8121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499" y="0"/>
            <a:ext cx="8721537" cy="971550"/>
          </a:xfrm>
        </p:spPr>
        <p:txBody>
          <a:bodyPr>
            <a:noAutofit/>
          </a:bodyPr>
          <a:lstStyle/>
          <a:p>
            <a:pPr algn="ctr"/>
            <a:r>
              <a:rPr lang="en-US" altLang="ko-KR" sz="3200" b="1" dirty="0">
                <a:solidFill>
                  <a:schemeClr val="accent1">
                    <a:lumMod val="50000"/>
                  </a:schemeClr>
                </a:solidFill>
                <a:latin typeface="Calibri" panose="020F0502020204030204"/>
                <a:cs typeface="+mn-cs"/>
              </a:rPr>
              <a:t>6.7.3.1 Acute headache attributed to reversible cerebral vasoconstriction syndrome (RCVS)</a:t>
            </a:r>
          </a:p>
        </p:txBody>
      </p:sp>
      <p:sp>
        <p:nvSpPr>
          <p:cNvPr id="5" name="내용 개체 틀 2"/>
          <p:cNvSpPr>
            <a:spLocks noGrp="1"/>
          </p:cNvSpPr>
          <p:nvPr>
            <p:ph idx="1"/>
          </p:nvPr>
        </p:nvSpPr>
        <p:spPr>
          <a:xfrm>
            <a:off x="322731" y="1125689"/>
            <a:ext cx="8287870" cy="4970263"/>
          </a:xfrm>
        </p:spPr>
        <p:txBody>
          <a:bodyPr>
            <a:noAutofit/>
          </a:bodyPr>
          <a:lstStyle/>
          <a:p>
            <a:pPr marL="457200" indent="-457200">
              <a:lnSpc>
                <a:spcPct val="70000"/>
              </a:lnSpc>
              <a:buFont typeface="+mj-lt"/>
              <a:buAutoNum type="alphaUcPeriod"/>
            </a:pPr>
            <a:r>
              <a:rPr lang="en-US" altLang="ko-KR" sz="2400" dirty="0"/>
              <a:t>Any new headache fulfilling criterion C</a:t>
            </a:r>
          </a:p>
          <a:p>
            <a:pPr marL="457200" indent="-457200">
              <a:lnSpc>
                <a:spcPct val="70000"/>
              </a:lnSpc>
              <a:buFont typeface="+mj-lt"/>
              <a:buAutoNum type="alphaUcPeriod"/>
            </a:pPr>
            <a:r>
              <a:rPr lang="en-US" altLang="ko-KR" sz="2400" dirty="0"/>
              <a:t>Reversible cerebral vasoconstriction syndrome (RCVS) has been diagnosed</a:t>
            </a:r>
          </a:p>
          <a:p>
            <a:pPr marL="457200" indent="-457200">
              <a:lnSpc>
                <a:spcPct val="70000"/>
              </a:lnSpc>
              <a:buFont typeface="+mj-lt"/>
              <a:buAutoNum type="alphaUcPeriod"/>
            </a:pPr>
            <a:r>
              <a:rPr lang="en-US" altLang="ko-KR" sz="2400" dirty="0"/>
              <a:t>Evidence of causation demonstrated by either or both of the following:</a:t>
            </a:r>
          </a:p>
          <a:p>
            <a:pPr marL="800100" lvl="1" indent="-342900">
              <a:lnSpc>
                <a:spcPct val="70000"/>
              </a:lnSpc>
              <a:buFont typeface="+mj-lt"/>
              <a:buAutoNum type="arabicPeriod"/>
            </a:pPr>
            <a:r>
              <a:rPr lang="en-US" altLang="ko-KR" sz="2000" dirty="0"/>
              <a:t>headache, with or without focal deficits and/or seizures, has led to angiography (with “string of beads” appearance) and diagnosis of RCVS</a:t>
            </a:r>
          </a:p>
          <a:p>
            <a:pPr marL="800100" lvl="1" indent="-342900">
              <a:lnSpc>
                <a:spcPct val="70000"/>
              </a:lnSpc>
              <a:buFont typeface="+mj-lt"/>
              <a:buAutoNum type="arabicPeriod"/>
            </a:pPr>
            <a:r>
              <a:rPr lang="en-US" altLang="ko-KR" sz="2000" dirty="0"/>
              <a:t>headache has one or more of the following characteristics:</a:t>
            </a:r>
          </a:p>
          <a:p>
            <a:pPr marL="914400" lvl="2" indent="0">
              <a:lnSpc>
                <a:spcPct val="70000"/>
              </a:lnSpc>
              <a:buNone/>
            </a:pPr>
            <a:r>
              <a:rPr lang="en-US" altLang="ko-KR" sz="1800" dirty="0"/>
              <a:t>a) thunderclap onset</a:t>
            </a:r>
          </a:p>
          <a:p>
            <a:pPr marL="914400" lvl="2" indent="0">
              <a:lnSpc>
                <a:spcPct val="70000"/>
              </a:lnSpc>
              <a:buNone/>
            </a:pPr>
            <a:r>
              <a:rPr lang="en-US" altLang="ko-KR" sz="1800" dirty="0"/>
              <a:t>b) triggered by sexual activity, exertion, Valsalva </a:t>
            </a:r>
            <a:r>
              <a:rPr lang="en-US" altLang="ko-KR" sz="1800" dirty="0" err="1"/>
              <a:t>manœuvres</a:t>
            </a:r>
            <a:r>
              <a:rPr lang="en-US" altLang="ko-KR" sz="1800" dirty="0"/>
              <a:t>, emotion, bathing and/or showering</a:t>
            </a:r>
          </a:p>
          <a:p>
            <a:pPr marL="914400" lvl="2" indent="0">
              <a:lnSpc>
                <a:spcPct val="70000"/>
              </a:lnSpc>
              <a:buNone/>
            </a:pPr>
            <a:r>
              <a:rPr lang="en-US" altLang="ko-KR" sz="1800" dirty="0"/>
              <a:t>c) present or recurrent during ≤1 month after onset, with no new significant headache after &gt;1 month</a:t>
            </a:r>
          </a:p>
          <a:p>
            <a:pPr marL="457200" indent="-457200">
              <a:lnSpc>
                <a:spcPct val="70000"/>
              </a:lnSpc>
              <a:buFont typeface="+mj-lt"/>
              <a:buAutoNum type="alphaUcPeriod"/>
            </a:pPr>
            <a:r>
              <a:rPr lang="en-US" altLang="ko-KR" sz="2400" dirty="0"/>
              <a:t>Either of the following:</a:t>
            </a:r>
          </a:p>
          <a:p>
            <a:pPr marL="800100" lvl="1" indent="-342900">
              <a:lnSpc>
                <a:spcPct val="70000"/>
              </a:lnSpc>
              <a:buFont typeface="+mj-lt"/>
              <a:buAutoNum type="arabicPeriod"/>
            </a:pPr>
            <a:r>
              <a:rPr lang="en-US" altLang="ko-KR" sz="1800" dirty="0"/>
              <a:t>headache has resolved within 3 months of onset</a:t>
            </a:r>
          </a:p>
          <a:p>
            <a:pPr marL="800100" lvl="1" indent="-342900">
              <a:lnSpc>
                <a:spcPct val="70000"/>
              </a:lnSpc>
              <a:buFont typeface="+mj-lt"/>
              <a:buAutoNum type="arabicPeriod"/>
            </a:pPr>
            <a:r>
              <a:rPr lang="en-US" altLang="ko-KR" sz="1800" dirty="0"/>
              <a:t>headache has not yet resolved but 3 months from onset have not yet passed</a:t>
            </a:r>
            <a:endParaRPr lang="en-US" altLang="ko-KR" sz="2000" dirty="0"/>
          </a:p>
          <a:p>
            <a:pPr marL="457200" indent="-457200">
              <a:lnSpc>
                <a:spcPct val="70000"/>
              </a:lnSpc>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B79525-3E35-4FA0-90B6-68A0831C593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10649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499" y="0"/>
            <a:ext cx="8721537" cy="971550"/>
          </a:xfrm>
        </p:spPr>
        <p:txBody>
          <a:bodyPr>
            <a:noAutofit/>
          </a:bodyPr>
          <a:lstStyle/>
          <a:p>
            <a:pPr algn="ctr"/>
            <a:r>
              <a:rPr lang="en-US" altLang="ko-KR" sz="3200" b="1" dirty="0">
                <a:solidFill>
                  <a:schemeClr val="accent1">
                    <a:lumMod val="50000"/>
                  </a:schemeClr>
                </a:solidFill>
                <a:latin typeface="Calibri" panose="020F0502020204030204"/>
                <a:cs typeface="+mn-cs"/>
              </a:rPr>
              <a:t>6.7.3.1 Acute headache attributed to reversible cerebral vasoconstriction syndrome (RCVS)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05037B4D-BCF8-4EF5-B20A-936716D33A8A}"/>
              </a:ext>
            </a:extLst>
          </p:cNvPr>
          <p:cNvSpPr>
            <a:spLocks noGrp="1"/>
          </p:cNvSpPr>
          <p:nvPr>
            <p:ph idx="1"/>
          </p:nvPr>
        </p:nvSpPr>
        <p:spPr>
          <a:xfrm>
            <a:off x="342899" y="1171575"/>
            <a:ext cx="8486775" cy="5078515"/>
          </a:xfrm>
        </p:spPr>
        <p:txBody>
          <a:bodyPr>
            <a:noAutofit/>
          </a:bodyPr>
          <a:lstStyle/>
          <a:p>
            <a:pPr marL="0" indent="0">
              <a:spcBef>
                <a:spcPct val="0"/>
              </a:spcBef>
              <a:spcAft>
                <a:spcPts val="1200"/>
              </a:spcAft>
              <a:buNone/>
            </a:pPr>
            <a:r>
              <a:rPr lang="en-US" altLang="en-US" sz="2400" b="1" i="1" dirty="0"/>
              <a:t>Note:</a:t>
            </a:r>
          </a:p>
          <a:p>
            <a:pPr marL="0" indent="0">
              <a:spcBef>
                <a:spcPct val="0"/>
              </a:spcBef>
              <a:spcAft>
                <a:spcPts val="1200"/>
              </a:spcAft>
              <a:buNone/>
            </a:pPr>
            <a:r>
              <a:rPr lang="en-US" altLang="en-US" sz="2400" dirty="0"/>
              <a:t>In particular, aneurysmal subarachnoid </a:t>
            </a:r>
            <a:r>
              <a:rPr lang="en-US" altLang="en-US" sz="2400" dirty="0" err="1"/>
              <a:t>haemorrhage</a:t>
            </a:r>
            <a:r>
              <a:rPr lang="en-US" altLang="en-US" sz="2400" dirty="0"/>
              <a:t> has been excluded by appropriate investigations.</a:t>
            </a:r>
          </a:p>
          <a:p>
            <a:pPr marL="0" indent="0">
              <a:spcBef>
                <a:spcPct val="0"/>
              </a:spcBef>
              <a:spcAft>
                <a:spcPts val="1200"/>
              </a:spcAft>
              <a:buNone/>
            </a:pPr>
            <a:r>
              <a:rPr lang="en-US" altLang="en-US" sz="2400" b="1" i="1" dirty="0"/>
              <a:t>Comments</a:t>
            </a:r>
          </a:p>
          <a:p>
            <a:pPr>
              <a:spcBef>
                <a:spcPct val="0"/>
              </a:spcBef>
              <a:spcAft>
                <a:spcPts val="1200"/>
              </a:spcAft>
            </a:pPr>
            <a:r>
              <a:rPr lang="en-US" altLang="ko-KR" sz="2400" dirty="0"/>
              <a:t>RCVS is the most frequent cause of thunderclap headache recurring over a few days or weeks. </a:t>
            </a:r>
          </a:p>
          <a:p>
            <a:pPr>
              <a:spcBef>
                <a:spcPct val="0"/>
              </a:spcBef>
              <a:spcAft>
                <a:spcPts val="1200"/>
              </a:spcAft>
            </a:pPr>
            <a:r>
              <a:rPr lang="en-US" altLang="ko-KR" sz="2400" dirty="0"/>
              <a:t>Angiography in RCVS can be normal during the first week after clinical onset. </a:t>
            </a:r>
          </a:p>
          <a:p>
            <a:pPr>
              <a:spcBef>
                <a:spcPct val="0"/>
              </a:spcBef>
              <a:spcAft>
                <a:spcPts val="1200"/>
              </a:spcAft>
            </a:pPr>
            <a:r>
              <a:rPr lang="en-US" altLang="ko-KR" sz="2400" dirty="0"/>
              <a:t>Patients with recurring thunderclap headache and a normal angiogram, but fulfilling all other criteria for RCVS, should be considered as having 6.7.3.2 </a:t>
            </a:r>
            <a:r>
              <a:rPr lang="en-US" altLang="ko-KR" sz="2400" i="1" dirty="0"/>
              <a:t>Acute headache probably attributed to reversible cerebral vasoconstriction syndrome</a:t>
            </a:r>
            <a:r>
              <a:rPr lang="en-US" altLang="ko-KR" sz="2400" dirty="0"/>
              <a:t>.</a:t>
            </a:r>
          </a:p>
        </p:txBody>
      </p:sp>
      <p:sp>
        <p:nvSpPr>
          <p:cNvPr id="8" name="TextBox 7">
            <a:extLst>
              <a:ext uri="{FF2B5EF4-FFF2-40B4-BE49-F238E27FC236}">
                <a16:creationId xmlns:a16="http://schemas.microsoft.com/office/drawing/2014/main" id="{13DD3FCA-6E5C-44A0-9454-686D6A6186D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1549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731" y="0"/>
            <a:ext cx="8721538"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6.7.4 Headache attributed to intracranial artery dissection</a:t>
            </a:r>
          </a:p>
        </p:txBody>
      </p:sp>
      <p:sp>
        <p:nvSpPr>
          <p:cNvPr id="5" name="내용 개체 틀 2"/>
          <p:cNvSpPr>
            <a:spLocks noGrp="1"/>
          </p:cNvSpPr>
          <p:nvPr>
            <p:ph idx="1"/>
          </p:nvPr>
        </p:nvSpPr>
        <p:spPr>
          <a:xfrm>
            <a:off x="322730" y="1171575"/>
            <a:ext cx="8721538" cy="5035195"/>
          </a:xfrm>
        </p:spPr>
        <p:txBody>
          <a:bodyPr>
            <a:noAutofit/>
          </a:bodyPr>
          <a:lstStyle/>
          <a:p>
            <a:pPr marL="457200" indent="-457200">
              <a:buFont typeface="+mj-lt"/>
              <a:buAutoNum type="alphaUcPeriod"/>
            </a:pPr>
            <a:r>
              <a:rPr lang="en-US" altLang="ko-KR" sz="2400" dirty="0"/>
              <a:t>Any new headache fulfilling criterion C</a:t>
            </a:r>
          </a:p>
          <a:p>
            <a:pPr marL="457200" indent="-457200">
              <a:buFont typeface="+mj-lt"/>
              <a:buAutoNum type="alphaUcPeriod"/>
            </a:pPr>
            <a:r>
              <a:rPr lang="en-US" altLang="ko-KR" sz="2400" dirty="0"/>
              <a:t>An intracranial arterial dissection has been diagnosed</a:t>
            </a:r>
          </a:p>
          <a:p>
            <a:pPr marL="457200" indent="-457200">
              <a:buFont typeface="+mj-lt"/>
              <a:buAutoNum type="alphaUcPeriod"/>
            </a:pPr>
            <a:r>
              <a:rPr lang="en-US" altLang="ko-KR" sz="2400" dirty="0"/>
              <a:t>Evidence of causation demonstrated by at least two of the following:</a:t>
            </a:r>
          </a:p>
          <a:p>
            <a:pPr marL="914400" lvl="1" indent="-457200">
              <a:buFont typeface="+mj-lt"/>
              <a:buAutoNum type="arabicPeriod"/>
            </a:pPr>
            <a:r>
              <a:rPr lang="en-US" altLang="ko-KR" sz="2000" dirty="0"/>
              <a:t>headache has developed in close temporal relation to other symptoms and/or clinical signs of intracranial arterial dissection, or has led to its diagnosis</a:t>
            </a:r>
          </a:p>
          <a:p>
            <a:pPr marL="914400" lvl="1" indent="-457200">
              <a:buFont typeface="+mj-lt"/>
              <a:buAutoNum type="arabicPeriod"/>
            </a:pPr>
            <a:r>
              <a:rPr lang="en-US" altLang="ko-KR" sz="2000" dirty="0"/>
              <a:t>headache resolves within 1 month of its onset</a:t>
            </a:r>
          </a:p>
          <a:p>
            <a:pPr marL="914400" lvl="1" indent="-457200">
              <a:buFont typeface="+mj-lt"/>
              <a:buAutoNum type="arabicPeriod"/>
            </a:pPr>
            <a:r>
              <a:rPr lang="en-US" altLang="ko-KR" sz="2000" dirty="0"/>
              <a:t>headache has either or both of the following characteristics:</a:t>
            </a:r>
          </a:p>
          <a:p>
            <a:pPr marL="914400" lvl="2" indent="0">
              <a:buNone/>
            </a:pPr>
            <a:r>
              <a:rPr lang="en-US" altLang="ko-KR" sz="1800" dirty="0"/>
              <a:t>a) sudden or thunderclap onset</a:t>
            </a:r>
          </a:p>
          <a:p>
            <a:pPr marL="914400" lvl="2" indent="0">
              <a:buNone/>
            </a:pPr>
            <a:r>
              <a:rPr lang="en-US" altLang="ko-KR" sz="1800" dirty="0"/>
              <a:t>b) severe intensity</a:t>
            </a:r>
          </a:p>
          <a:p>
            <a:pPr marL="914400" lvl="2" indent="0">
              <a:buNone/>
            </a:pPr>
            <a:r>
              <a:rPr lang="en-US" altLang="ko-KR" sz="1800" dirty="0"/>
              <a:t>c) headache is unilateral and ipsilateral to the dissection</a:t>
            </a:r>
          </a:p>
          <a:p>
            <a:pPr marL="457200" indent="-457200">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a:extLst>
              <a:ext uri="{FF2B5EF4-FFF2-40B4-BE49-F238E27FC236}">
                <a16:creationId xmlns:a16="http://schemas.microsoft.com/office/drawing/2014/main" id="{61FDE303-9A09-4041-8E69-1100BF3BA476}"/>
              </a:ext>
            </a:extLst>
          </p:cNvPr>
          <p:cNvSpPr txBox="1">
            <a:spLocks/>
          </p:cNvSpPr>
          <p:nvPr/>
        </p:nvSpPr>
        <p:spPr>
          <a:xfrm>
            <a:off x="447674" y="5744284"/>
            <a:ext cx="8162925" cy="449364"/>
          </a:xfrm>
          <a:prstGeom prst="rect">
            <a:avLst/>
          </a:prstGeom>
          <a:ln>
            <a:solidFill>
              <a:schemeClr val="tx1"/>
            </a:solidFill>
          </a:ln>
        </p:spPr>
        <p:txBody>
          <a:bodyPr vert="horz" lIns="91440" tIns="45720" rIns="91440" bIns="45720" rtlCol="0" anchor="ctr">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400" b="1" i="0" u="none" strike="noStrike" kern="1200" cap="none" spc="0" normalizeH="0" baseline="0" noProof="0" dirty="0">
                <a:ln>
                  <a:noFill/>
                </a:ln>
                <a:effectLst/>
                <a:uLnTx/>
                <a:uFillTx/>
                <a:latin typeface="Calibri" panose="020F0502020204030204"/>
                <a:ea typeface="맑은 고딕" panose="020B0503020000020004" pitchFamily="50" charset="-127"/>
                <a:cs typeface="+mn-cs"/>
              </a:rPr>
              <a:t>Comment: </a:t>
            </a:r>
            <a:r>
              <a:rPr kumimoji="0" lang="en-US" altLang="ko-KR" sz="1400" b="0" i="0" u="none" strike="noStrike" kern="1200" cap="none" spc="0" normalizeH="0" baseline="0" noProof="0" dirty="0">
                <a:ln>
                  <a:noFill/>
                </a:ln>
                <a:effectLst/>
                <a:uLnTx/>
                <a:uFillTx/>
                <a:latin typeface="Calibri" panose="020F0502020204030204"/>
                <a:ea typeface="맑은 고딕" panose="020B0503020000020004" pitchFamily="50" charset="-127"/>
                <a:cs typeface="+mn-cs"/>
              </a:rPr>
              <a:t>Dissection can affect any intracranial artery. In Asians, intracranial arterial dissection is more frequent than cervical artery dissection. Acute headache can be the sole symptom of this disorder.</a:t>
            </a:r>
            <a:endParaRPr kumimoji="0" lang="ko-KR" altLang="en-US" sz="1000" b="0" i="0" u="none" strike="noStrike" kern="1200" cap="none" spc="0" normalizeH="0" baseline="0" noProof="0" dirty="0">
              <a:ln>
                <a:noFill/>
              </a:ln>
              <a:effectLst/>
              <a:uLnTx/>
              <a:uFillTx/>
              <a:latin typeface="Calibri" panose="020F0502020204030204"/>
              <a:ea typeface="맑은 고딕" panose="020B0503020000020004" pitchFamily="50" charset="-127"/>
              <a:cs typeface="+mn-cs"/>
            </a:endParaRPr>
          </a:p>
        </p:txBody>
      </p:sp>
      <p:sp>
        <p:nvSpPr>
          <p:cNvPr id="11" name="TextBox 7">
            <a:extLst>
              <a:ext uri="{FF2B5EF4-FFF2-40B4-BE49-F238E27FC236}">
                <a16:creationId xmlns:a16="http://schemas.microsoft.com/office/drawing/2014/main" id="{4073444F-49DE-4929-9DFF-B98EAD3310A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7005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8599" y="0"/>
            <a:ext cx="8572501"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6.8 Headache attributed to genetic vasculopathy</a:t>
            </a:r>
          </a:p>
        </p:txBody>
      </p:sp>
      <p:sp>
        <p:nvSpPr>
          <p:cNvPr id="5" name="내용 개체 틀 2"/>
          <p:cNvSpPr>
            <a:spLocks noGrp="1"/>
          </p:cNvSpPr>
          <p:nvPr>
            <p:ph idx="1"/>
          </p:nvPr>
        </p:nvSpPr>
        <p:spPr>
          <a:xfrm>
            <a:off x="322730" y="1171575"/>
            <a:ext cx="8721538" cy="5035195"/>
          </a:xfrm>
        </p:spPr>
        <p:txBody>
          <a:bodyPr>
            <a:noAutofit/>
          </a:bodyPr>
          <a:lstStyle/>
          <a:p>
            <a:pPr marL="685800" indent="-685800">
              <a:buNone/>
            </a:pPr>
            <a:r>
              <a:rPr lang="en-US" altLang="ko-KR" sz="2400" dirty="0"/>
              <a:t>6.8.1 Headache attributed to Cerebral Autosomal Dominant Arteriopathy with Subcortical Infarcts and Leukoencephalopathy (CADASIL)</a:t>
            </a:r>
          </a:p>
          <a:p>
            <a:pPr marL="685800" indent="-685800">
              <a:buNone/>
            </a:pPr>
            <a:r>
              <a:rPr lang="en-US" altLang="ko-KR" sz="2400" dirty="0"/>
              <a:t>6.8.2 Headache attributed to Mitochondrial Encephalopathy, Lactic Acidosis and Stroke-like episodes (MELAS)</a:t>
            </a:r>
          </a:p>
          <a:p>
            <a:pPr marL="685800" indent="-685800">
              <a:buNone/>
            </a:pPr>
            <a:r>
              <a:rPr lang="en-US" altLang="ko-KR" sz="2400" dirty="0"/>
              <a:t>6.8.3 Headache attributed to </a:t>
            </a:r>
            <a:r>
              <a:rPr lang="en-US" altLang="ko-KR" sz="2400" dirty="0" err="1"/>
              <a:t>Moyamoya</a:t>
            </a:r>
            <a:r>
              <a:rPr lang="en-US" altLang="ko-KR" sz="2400" dirty="0"/>
              <a:t> angiopathy (MMA)</a:t>
            </a:r>
          </a:p>
          <a:p>
            <a:pPr marL="685800" indent="-685800">
              <a:buNone/>
            </a:pPr>
            <a:r>
              <a:rPr lang="en-US" altLang="ko-KR" sz="2400" dirty="0"/>
              <a:t>6.8.4 Migraine-like aura attributed to cerebral amyloid angiopathy (CAA)</a:t>
            </a:r>
          </a:p>
          <a:p>
            <a:pPr marL="685800" indent="-685800">
              <a:buNone/>
            </a:pPr>
            <a:r>
              <a:rPr lang="en-US" altLang="ko-KR" sz="2400" dirty="0"/>
              <a:t>6.8.5 Headache attributed to syndrome of retinal vasculopathy with cerebral leukoencephalopathy and systemic manifestations (RVCLSM)</a:t>
            </a:r>
          </a:p>
          <a:p>
            <a:pPr marL="685800" indent="-685800">
              <a:buNone/>
            </a:pPr>
            <a:r>
              <a:rPr lang="en-US" altLang="ko-KR" sz="2400" dirty="0"/>
              <a:t>6.8.6 Headache attributed to other chronic intracranial vasculopathy</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423B84F1-FB50-4725-9D32-722D8159F2A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7741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7. Headache attributed to non-vascular intracranial disorder</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447675" indent="-447675">
              <a:buNone/>
            </a:pPr>
            <a:r>
              <a:rPr lang="en-US" altLang="ko-KR" sz="2400" dirty="0"/>
              <a:t>7.1 Headache attributed to increased cerebrospinal fluid (CSF) pressure</a:t>
            </a:r>
          </a:p>
          <a:p>
            <a:pPr marL="447675" indent="-447675">
              <a:buNone/>
            </a:pPr>
            <a:r>
              <a:rPr lang="en-US" altLang="ko-KR" sz="2400" dirty="0"/>
              <a:t>7.2 Headache attributed to low cerebrospinal fluid (CSF) pressure</a:t>
            </a:r>
          </a:p>
          <a:p>
            <a:pPr marL="447675" indent="-447675">
              <a:buNone/>
            </a:pPr>
            <a:r>
              <a:rPr lang="en-US" altLang="ko-KR" sz="2400" dirty="0"/>
              <a:t>7.3 Headache attributed to non-infectious inflammatory intracranial disease</a:t>
            </a:r>
          </a:p>
          <a:p>
            <a:pPr marL="447675" indent="-447675">
              <a:buNone/>
            </a:pPr>
            <a:r>
              <a:rPr lang="en-US" altLang="ko-KR" sz="2400" dirty="0"/>
              <a:t>7.4 Headache attributed to intracranial neoplasia</a:t>
            </a:r>
          </a:p>
          <a:p>
            <a:pPr marL="447675" indent="-447675">
              <a:buNone/>
            </a:pPr>
            <a:r>
              <a:rPr lang="en-US" altLang="ko-KR" sz="2400" dirty="0"/>
              <a:t>7.5 Headache attributed to intrathecal injection</a:t>
            </a:r>
          </a:p>
          <a:p>
            <a:pPr marL="447675" indent="-447675">
              <a:buNone/>
            </a:pPr>
            <a:r>
              <a:rPr lang="en-US" altLang="ko-KR" sz="2400" dirty="0"/>
              <a:t>7.6 Headache attributed to epileptic seizure</a:t>
            </a:r>
          </a:p>
          <a:p>
            <a:pPr marL="447675" indent="-447675">
              <a:buNone/>
            </a:pPr>
            <a:r>
              <a:rPr lang="en-US" altLang="ko-KR" sz="2400" dirty="0"/>
              <a:t>7.7 Headache attributed to Chiari malformation type I (CM1)</a:t>
            </a:r>
          </a:p>
          <a:p>
            <a:pPr marL="447675" indent="-447675">
              <a:buNone/>
            </a:pPr>
            <a:r>
              <a:rPr lang="en-US" altLang="ko-KR" sz="2400" dirty="0"/>
              <a:t>7.8 Headache attributed to other non-vascular intracranial disorder</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BD4AC8-41E6-40B5-93C7-17D27A1E4F6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44264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35787"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7.1 Headache attributed to increased cerebrospinal fluid (CSF) pressure</a:t>
            </a:r>
          </a:p>
        </p:txBody>
      </p:sp>
      <p:sp>
        <p:nvSpPr>
          <p:cNvPr id="5" name="내용 개체 틀 2"/>
          <p:cNvSpPr>
            <a:spLocks noGrp="1"/>
          </p:cNvSpPr>
          <p:nvPr>
            <p:ph idx="1"/>
          </p:nvPr>
        </p:nvSpPr>
        <p:spPr>
          <a:xfrm>
            <a:off x="322730" y="1171575"/>
            <a:ext cx="8516470" cy="5035195"/>
          </a:xfrm>
        </p:spPr>
        <p:txBody>
          <a:bodyPr>
            <a:noAutofit/>
          </a:bodyPr>
          <a:lstStyle/>
          <a:p>
            <a:pPr marL="809625" indent="-809625">
              <a:buNone/>
            </a:pPr>
            <a:endParaRPr lang="en-US" altLang="ko-KR" sz="2400" dirty="0"/>
          </a:p>
          <a:p>
            <a:pPr marL="809625" indent="-809625">
              <a:buNone/>
            </a:pPr>
            <a:r>
              <a:rPr lang="en-US" altLang="ko-KR" sz="2400" dirty="0"/>
              <a:t>7.1.1 Headache attributed to idiopathic intracranial hypertension (IIH)</a:t>
            </a:r>
          </a:p>
          <a:p>
            <a:pPr marL="809625" indent="-809625">
              <a:buNone/>
            </a:pPr>
            <a:r>
              <a:rPr lang="en-US" altLang="ko-KR" sz="2400" dirty="0"/>
              <a:t>7.1.2 Headache attributed to intracranial hypertension secondary to metabolic, toxic or hormonal cause</a:t>
            </a:r>
          </a:p>
          <a:p>
            <a:pPr marL="809625" indent="-809625">
              <a:buNone/>
            </a:pPr>
            <a:r>
              <a:rPr lang="en-US" altLang="ko-KR" sz="2400" dirty="0"/>
              <a:t>7.1.3 Headache attributed to intracranial hypertension secondary to chromosomal disorder</a:t>
            </a:r>
          </a:p>
          <a:p>
            <a:pPr marL="809625" indent="-809625">
              <a:buNone/>
            </a:pPr>
            <a:r>
              <a:rPr lang="en-US" altLang="ko-KR" sz="2400" dirty="0"/>
              <a:t>7.1.4 Headache attributed to intracranial hypertension secondary to hydrocephalus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4BE64C-A560-4146-93BB-522F34CFD92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6041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7.1.1 Headache attributed to idiopathic intracranial hypertension (IIH)</a:t>
            </a:r>
          </a:p>
        </p:txBody>
      </p:sp>
      <p:sp>
        <p:nvSpPr>
          <p:cNvPr id="5" name="내용 개체 틀 2"/>
          <p:cNvSpPr>
            <a:spLocks noGrp="1"/>
          </p:cNvSpPr>
          <p:nvPr>
            <p:ph idx="1"/>
          </p:nvPr>
        </p:nvSpPr>
        <p:spPr>
          <a:xfrm>
            <a:off x="322730" y="1076325"/>
            <a:ext cx="8435787" cy="5130445"/>
          </a:xfrm>
        </p:spPr>
        <p:txBody>
          <a:bodyPr>
            <a:noAutofit/>
          </a:bodyPr>
          <a:lstStyle/>
          <a:p>
            <a:pPr marL="0" indent="0">
              <a:buNone/>
            </a:pPr>
            <a:r>
              <a:rPr lang="en-US" altLang="ko-KR" sz="2400" b="1" i="1" dirty="0"/>
              <a:t>Diagnostic Criteria</a:t>
            </a:r>
            <a:endParaRPr lang="en-US" altLang="ko-KR" sz="2400" dirty="0"/>
          </a:p>
          <a:p>
            <a:pPr marL="514350" indent="-514350">
              <a:buFont typeface="+mj-lt"/>
              <a:buAutoNum type="alphaUcPeriod"/>
            </a:pPr>
            <a:r>
              <a:rPr lang="en-US" altLang="ko-KR" sz="2400" dirty="0"/>
              <a:t>New headache, or a significant worsening of a pre-existing headache, fulfilling criterion C</a:t>
            </a:r>
          </a:p>
          <a:p>
            <a:pPr marL="514350" indent="-514350">
              <a:buFont typeface="+mj-lt"/>
              <a:buAutoNum type="alphaUcPeriod"/>
            </a:pPr>
            <a:r>
              <a:rPr lang="en-US" altLang="ko-KR" sz="2400" dirty="0"/>
              <a:t>Both of the following:</a:t>
            </a:r>
          </a:p>
          <a:p>
            <a:pPr marL="914400" lvl="1" indent="-457200">
              <a:buFont typeface="+mj-lt"/>
              <a:buAutoNum type="arabicPeriod"/>
            </a:pPr>
            <a:r>
              <a:rPr lang="en-US" altLang="ko-KR" sz="2000" dirty="0"/>
              <a:t>idiopathic intracranial hypertension (IIH) has been diagnosed</a:t>
            </a:r>
          </a:p>
          <a:p>
            <a:pPr marL="914400" lvl="1" indent="-457200">
              <a:buFont typeface="+mj-lt"/>
              <a:buAutoNum type="arabicPeriod"/>
            </a:pPr>
            <a:r>
              <a:rPr lang="en-US" altLang="ko-KR" sz="2000" dirty="0"/>
              <a:t>cerebrospinal fluid (CSF) pressure exceeds 250 mm CSF (or 280 mm CSF in obese children)</a:t>
            </a:r>
          </a:p>
          <a:p>
            <a:pPr marL="514350" indent="-514350">
              <a:buFont typeface="+mj-lt"/>
              <a:buAutoNum type="alphaUcPeriod"/>
            </a:pPr>
            <a:r>
              <a:rPr lang="en-US" altLang="ko-KR" sz="2400" dirty="0"/>
              <a:t>Either or both of the following:</a:t>
            </a:r>
          </a:p>
          <a:p>
            <a:pPr marL="914400" lvl="1" indent="-457200">
              <a:buFont typeface="+mj-lt"/>
              <a:buAutoNum type="arabicPeriod"/>
            </a:pPr>
            <a:r>
              <a:rPr lang="en-US" altLang="ko-KR" sz="2000" dirty="0"/>
              <a:t>headache has developed or significantly worsened in temporal relation to the IIH, or led to its discovery</a:t>
            </a:r>
          </a:p>
          <a:p>
            <a:pPr marL="914400" lvl="1" indent="-457200">
              <a:buFont typeface="+mj-lt"/>
              <a:buAutoNum type="arabicPeriod"/>
            </a:pPr>
            <a:r>
              <a:rPr lang="en-US" altLang="ko-KR" sz="2000" dirty="0"/>
              <a:t>headache is accompanied by either or both of the following:</a:t>
            </a:r>
          </a:p>
          <a:p>
            <a:pPr marL="914400" lvl="2" indent="0">
              <a:buNone/>
            </a:pPr>
            <a:r>
              <a:rPr lang="en-US" altLang="ko-KR" sz="1800" dirty="0"/>
              <a:t>a) pulsatile tinnitus</a:t>
            </a:r>
          </a:p>
          <a:p>
            <a:pPr marL="914400" lvl="2" indent="0">
              <a:buNone/>
            </a:pPr>
            <a:r>
              <a:rPr lang="en-US" altLang="ko-KR" sz="1800" dirty="0"/>
              <a:t>b) </a:t>
            </a:r>
            <a:r>
              <a:rPr lang="en-US" altLang="ko-KR" sz="1800" dirty="0" err="1"/>
              <a:t>papilloedema</a:t>
            </a:r>
            <a:endParaRPr lang="en-US" altLang="ko-KR" sz="1800" dirty="0"/>
          </a:p>
          <a:p>
            <a:pPr marL="514350" indent="-514350">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560C87-E6CA-43C2-B5E1-F2DAB026847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39132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05037B4D-BCF8-4EF5-B20A-936716D33A8A}"/>
              </a:ext>
            </a:extLst>
          </p:cNvPr>
          <p:cNvSpPr>
            <a:spLocks noGrp="1"/>
          </p:cNvSpPr>
          <p:nvPr>
            <p:ph idx="1"/>
          </p:nvPr>
        </p:nvSpPr>
        <p:spPr>
          <a:xfrm>
            <a:off x="342899" y="1171575"/>
            <a:ext cx="8486775" cy="5078515"/>
          </a:xfrm>
        </p:spPr>
        <p:txBody>
          <a:bodyPr>
            <a:noAutofit/>
          </a:bodyPr>
          <a:lstStyle/>
          <a:p>
            <a:pPr marL="0" indent="0">
              <a:buNone/>
            </a:pPr>
            <a:r>
              <a:rPr lang="en-US" altLang="en-US" sz="2400" b="1" i="1" dirty="0"/>
              <a:t>Comments</a:t>
            </a:r>
          </a:p>
          <a:p>
            <a:r>
              <a:rPr lang="en-US" altLang="ko-KR" sz="2400" dirty="0"/>
              <a:t>Idiopathic intracranial hypertension (IIH) most commonly occurs in obese females of childbearing age.</a:t>
            </a:r>
          </a:p>
          <a:p>
            <a:r>
              <a:rPr lang="en-US" altLang="ko-KR" sz="2400" dirty="0"/>
              <a:t>7.1.1 </a:t>
            </a:r>
            <a:r>
              <a:rPr lang="en-US" altLang="ko-KR" sz="2400" i="1" dirty="0"/>
              <a:t>Headache attributed to idiopathic intracranial hypertension</a:t>
            </a:r>
            <a:r>
              <a:rPr lang="en-US" altLang="ko-KR" sz="2400" dirty="0"/>
              <a:t> lacks specific features, and commonly resembles 1. </a:t>
            </a:r>
            <a:r>
              <a:rPr lang="en-US" altLang="ko-KR" sz="2400" i="1" dirty="0"/>
              <a:t>Migraine</a:t>
            </a:r>
            <a:r>
              <a:rPr lang="en-US" altLang="ko-KR" sz="2400" dirty="0"/>
              <a:t> or 2. </a:t>
            </a:r>
            <a:r>
              <a:rPr lang="en-US" altLang="ko-KR" sz="2400" i="1" dirty="0"/>
              <a:t>Tension type headache</a:t>
            </a:r>
            <a:r>
              <a:rPr lang="en-US" altLang="ko-KR" sz="2400" dirty="0"/>
              <a:t>. Daily occurrence is not required for diagnosis.</a:t>
            </a:r>
          </a:p>
          <a:p>
            <a:r>
              <a:rPr lang="en-US" altLang="ko-KR" sz="2400" dirty="0"/>
              <a:t>Neuroimaging findings consistent with the diagnosis of IIH include empty </a:t>
            </a:r>
            <a:r>
              <a:rPr lang="en-US" altLang="ko-KR" sz="2400" dirty="0" err="1"/>
              <a:t>sella</a:t>
            </a:r>
            <a:r>
              <a:rPr lang="en-US" altLang="ko-KR" sz="2400" dirty="0"/>
              <a:t> turcica, distention of the </a:t>
            </a:r>
            <a:r>
              <a:rPr lang="en-US" altLang="ko-KR" sz="2400" dirty="0" err="1"/>
              <a:t>perioptic</a:t>
            </a:r>
            <a:r>
              <a:rPr lang="en-US" altLang="ko-KR" sz="2400" dirty="0"/>
              <a:t> subarachnoid space, flattening of the posterior sclerae, protrusion of the optic nerve papillae into the vitreous and transverse cerebral venous sinus stenosis.</a:t>
            </a:r>
          </a:p>
        </p:txBody>
      </p:sp>
      <p:sp>
        <p:nvSpPr>
          <p:cNvPr id="13" name="제목 1">
            <a:extLst>
              <a:ext uri="{FF2B5EF4-FFF2-40B4-BE49-F238E27FC236}">
                <a16:creationId xmlns:a16="http://schemas.microsoft.com/office/drawing/2014/main" id="{3C3C2259-B79F-4C83-97BA-5A1282CA0CC5}"/>
              </a:ext>
            </a:extLst>
          </p:cNvPr>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7.1.1 Headache attributed to idiopathic intracranial hypertension (IIH)</a:t>
            </a:r>
          </a:p>
        </p:txBody>
      </p:sp>
      <p:sp>
        <p:nvSpPr>
          <p:cNvPr id="8" name="TextBox 7">
            <a:extLst>
              <a:ext uri="{FF2B5EF4-FFF2-40B4-BE49-F238E27FC236}">
                <a16:creationId xmlns:a16="http://schemas.microsoft.com/office/drawing/2014/main" id="{BDB5D0A6-06BA-4B58-AE23-0967555A6B7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20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1.1 Migraine without aura</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78515"/>
          </a:xfrm>
        </p:spPr>
        <p:txBody>
          <a:bodyPr>
            <a:normAutofit/>
          </a:bodyPr>
          <a:lstStyle/>
          <a:p>
            <a:pPr>
              <a:lnSpc>
                <a:spcPct val="100000"/>
              </a:lnSpc>
              <a:spcBef>
                <a:spcPct val="0"/>
              </a:spcBef>
              <a:buFontTx/>
              <a:buNone/>
            </a:pPr>
            <a:r>
              <a:rPr lang="en-GB" altLang="en-US" sz="2400" dirty="0"/>
              <a:t>A. At least 5 attacks fulfilling criteria B-D</a:t>
            </a:r>
          </a:p>
          <a:p>
            <a:pPr>
              <a:lnSpc>
                <a:spcPct val="100000"/>
              </a:lnSpc>
              <a:spcBef>
                <a:spcPct val="0"/>
              </a:spcBef>
              <a:buFontTx/>
              <a:buNone/>
            </a:pPr>
            <a:r>
              <a:rPr lang="en-GB" altLang="en-US" sz="2400" dirty="0"/>
              <a:t>B. Headache attacks lasting 4-72 h (untreated or unsuccessfully       treated)</a:t>
            </a:r>
          </a:p>
          <a:p>
            <a:pPr>
              <a:lnSpc>
                <a:spcPct val="100000"/>
              </a:lnSpc>
              <a:spcBef>
                <a:spcPct val="0"/>
              </a:spcBef>
              <a:buFontTx/>
              <a:buNone/>
            </a:pPr>
            <a:r>
              <a:rPr lang="en-GB" altLang="en-US" sz="2400" dirty="0"/>
              <a:t>C. Headache has </a:t>
            </a:r>
            <a:r>
              <a:rPr lang="en-GB" altLang="en-US" sz="2400" dirty="0">
                <a:sym typeface="Symbol" panose="05050102010706020507" pitchFamily="18" charset="2"/>
              </a:rPr>
              <a:t>2</a:t>
            </a:r>
            <a:r>
              <a:rPr lang="en-GB" altLang="en-US" sz="2400" dirty="0"/>
              <a:t> of the following characteristics:</a:t>
            </a:r>
          </a:p>
          <a:p>
            <a:pPr lvl="1" indent="-381000">
              <a:lnSpc>
                <a:spcPct val="100000"/>
              </a:lnSpc>
              <a:spcBef>
                <a:spcPct val="0"/>
              </a:spcBef>
              <a:buFontTx/>
              <a:buNone/>
            </a:pPr>
            <a:r>
              <a:rPr lang="en-GB" altLang="en-US" dirty="0"/>
              <a:t>1.	unilateral location</a:t>
            </a:r>
          </a:p>
          <a:p>
            <a:pPr lvl="1" indent="-381000">
              <a:lnSpc>
                <a:spcPct val="100000"/>
              </a:lnSpc>
              <a:spcBef>
                <a:spcPct val="0"/>
              </a:spcBef>
              <a:buFontTx/>
              <a:buNone/>
            </a:pPr>
            <a:r>
              <a:rPr lang="en-GB" altLang="en-US" dirty="0"/>
              <a:t>2.	pulsating quality</a:t>
            </a:r>
          </a:p>
          <a:p>
            <a:pPr lvl="1" indent="-381000">
              <a:lnSpc>
                <a:spcPct val="100000"/>
              </a:lnSpc>
              <a:spcBef>
                <a:spcPct val="0"/>
              </a:spcBef>
              <a:buFontTx/>
              <a:buNone/>
            </a:pPr>
            <a:r>
              <a:rPr lang="en-GB" altLang="en-US" dirty="0"/>
              <a:t>3.	moderate or severe pain intensity</a:t>
            </a:r>
          </a:p>
          <a:p>
            <a:pPr lvl="1" indent="-381000">
              <a:lnSpc>
                <a:spcPct val="100000"/>
              </a:lnSpc>
              <a:spcBef>
                <a:spcPct val="0"/>
              </a:spcBef>
              <a:buFontTx/>
              <a:buNone/>
            </a:pPr>
            <a:r>
              <a:rPr lang="en-GB" altLang="en-US" dirty="0"/>
              <a:t>4.	aggravation by or causing avoidance of routine physical </a:t>
            </a:r>
            <a:br>
              <a:rPr lang="en-GB" altLang="en-US" dirty="0"/>
            </a:br>
            <a:r>
              <a:rPr lang="en-GB" altLang="en-US" dirty="0"/>
              <a:t>activity (</a:t>
            </a:r>
            <a:r>
              <a:rPr lang="en-GB" altLang="en-US" i="1" dirty="0" err="1"/>
              <a:t>eg</a:t>
            </a:r>
            <a:r>
              <a:rPr lang="en-GB" altLang="en-US" dirty="0"/>
              <a:t>, walking, climbing stairs)</a:t>
            </a:r>
          </a:p>
          <a:p>
            <a:pPr>
              <a:lnSpc>
                <a:spcPct val="100000"/>
              </a:lnSpc>
              <a:spcBef>
                <a:spcPct val="0"/>
              </a:spcBef>
              <a:buFontTx/>
              <a:buNone/>
            </a:pPr>
            <a:r>
              <a:rPr lang="en-GB" altLang="en-US" sz="2400" dirty="0"/>
              <a:t>D. During headache </a:t>
            </a:r>
            <a:r>
              <a:rPr lang="en-GB" altLang="en-US" sz="2400" dirty="0">
                <a:sym typeface="Symbol" panose="05050102010706020507" pitchFamily="18" charset="2"/>
              </a:rPr>
              <a:t>1</a:t>
            </a:r>
            <a:r>
              <a:rPr lang="en-GB" altLang="en-US" sz="2400" dirty="0"/>
              <a:t> of the following:</a:t>
            </a:r>
          </a:p>
          <a:p>
            <a:pPr lvl="1" indent="-381000">
              <a:lnSpc>
                <a:spcPct val="100000"/>
              </a:lnSpc>
              <a:spcBef>
                <a:spcPct val="0"/>
              </a:spcBef>
              <a:buFontTx/>
              <a:buNone/>
            </a:pPr>
            <a:r>
              <a:rPr lang="en-GB" altLang="en-US" dirty="0"/>
              <a:t>1.	nausea and/or vomiting</a:t>
            </a:r>
          </a:p>
          <a:p>
            <a:pPr lvl="1" indent="-381000">
              <a:lnSpc>
                <a:spcPct val="100000"/>
              </a:lnSpc>
              <a:spcBef>
                <a:spcPct val="0"/>
              </a:spcBef>
              <a:buFontTx/>
              <a:buNone/>
            </a:pPr>
            <a:r>
              <a:rPr lang="en-GB" altLang="en-US" dirty="0"/>
              <a:t>2.	photophobia and phonophobia</a:t>
            </a:r>
          </a:p>
          <a:p>
            <a:pPr>
              <a:lnSpc>
                <a:spcPct val="100000"/>
              </a:lnSpc>
              <a:spcBef>
                <a:spcPct val="0"/>
              </a:spcBef>
              <a:buFontTx/>
              <a:buNone/>
            </a:pPr>
            <a:r>
              <a:rPr lang="en-GB" altLang="en-US" sz="2400" dirty="0"/>
              <a:t>E. 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E2F787-2641-4122-A0C0-18259DE68DC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0938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35787" cy="971550"/>
          </a:xfrm>
        </p:spPr>
        <p:txBody>
          <a:bodyPr>
            <a:noAutofit/>
          </a:bodyPr>
          <a:lstStyle/>
          <a:p>
            <a:pPr algn="ctr"/>
            <a:r>
              <a:rPr lang="en-US" altLang="ko-KR" sz="3600" b="1" dirty="0">
                <a:solidFill>
                  <a:schemeClr val="accent1">
                    <a:lumMod val="50000"/>
                  </a:schemeClr>
                </a:solidFill>
                <a:latin typeface="Calibri" panose="020F0502020204030204"/>
                <a:cs typeface="+mn-cs"/>
              </a:rPr>
              <a:t>7.2 Headache attributed to low cerebrospinal fluid (CSF) pressure</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7.2.1 Post-</a:t>
            </a:r>
            <a:r>
              <a:rPr lang="en-US" altLang="ko-KR" sz="2400" dirty="0" err="1"/>
              <a:t>dural</a:t>
            </a:r>
            <a:r>
              <a:rPr lang="en-US" altLang="ko-KR" sz="2400" dirty="0"/>
              <a:t> puncture headache</a:t>
            </a:r>
          </a:p>
          <a:p>
            <a:pPr marL="809625" indent="-809625">
              <a:buNone/>
            </a:pPr>
            <a:r>
              <a:rPr lang="en-US" altLang="ko-KR" sz="2400" dirty="0"/>
              <a:t>7.2.2 Cerebrospinal fluid (CSF) fistula headache</a:t>
            </a:r>
          </a:p>
          <a:p>
            <a:pPr marL="809625" indent="-809625">
              <a:buNone/>
            </a:pPr>
            <a:r>
              <a:rPr lang="en-US" altLang="ko-KR" sz="2400" dirty="0"/>
              <a:t>7.2.3 Headache attributed to spontaneous intracranial hypotension</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E67413-BCD5-4BA5-9133-C0FDF092E0E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80356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7.2.3 Headache attributed to spontaneous intracranial hypotension</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514350" indent="-514350">
              <a:buFont typeface="+mj-lt"/>
              <a:buAutoNum type="alphaUcPeriod"/>
            </a:pPr>
            <a:r>
              <a:rPr lang="en-US" altLang="ko-KR" sz="2400" dirty="0"/>
              <a:t>Headache fulfilling criteria for 7.2 </a:t>
            </a:r>
            <a:r>
              <a:rPr lang="en-US" altLang="ko-KR" sz="2400" i="1" dirty="0"/>
              <a:t>Headache attributed to low cerebrospinal fluid (CSF) pressure</a:t>
            </a:r>
            <a:r>
              <a:rPr lang="en-US" altLang="ko-KR" sz="2400" dirty="0"/>
              <a:t>, and criterion C below</a:t>
            </a:r>
          </a:p>
          <a:p>
            <a:pPr marL="514350" indent="-514350">
              <a:buFont typeface="+mj-lt"/>
              <a:buAutoNum type="alphaUcPeriod"/>
            </a:pPr>
            <a:r>
              <a:rPr lang="en-US" altLang="ko-KR" sz="2400" dirty="0"/>
              <a:t>Absence of a procedure or trauma known to be able to cause CSF leakage</a:t>
            </a:r>
          </a:p>
          <a:p>
            <a:pPr marL="514350" indent="-514350">
              <a:buFont typeface="+mj-lt"/>
              <a:buAutoNum type="alphaUcPeriod"/>
            </a:pPr>
            <a:r>
              <a:rPr lang="en-US" altLang="ko-KR" sz="2400" dirty="0"/>
              <a:t>Headache has developed in temporal relation to occurrence of low CSF pressure or CSF leakage, or has led to its discovery</a:t>
            </a:r>
          </a:p>
          <a:p>
            <a:pPr marL="514350" indent="-514350">
              <a:buFont typeface="+mj-lt"/>
              <a:buAutoNum type="alphaUcPeriod"/>
            </a:pPr>
            <a:r>
              <a:rPr lang="en-US" altLang="ko-KR" sz="2400" dirty="0"/>
              <a:t>Not better accounted for by another ICHD-3 diagnosis</a:t>
            </a:r>
          </a:p>
          <a:p>
            <a:pPr marL="514350" indent="-514350">
              <a:buFont typeface="+mj-lt"/>
              <a:buAutoNum type="alphaUcPeriod"/>
            </a:pPr>
            <a:endParaRPr lang="en-US"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내용 개체 틀 2">
            <a:extLst>
              <a:ext uri="{FF2B5EF4-FFF2-40B4-BE49-F238E27FC236}">
                <a16:creationId xmlns:a16="http://schemas.microsoft.com/office/drawing/2014/main" id="{4C5ABD37-F6EF-4004-98F2-058E395A031D}"/>
              </a:ext>
            </a:extLst>
          </p:cNvPr>
          <p:cNvSpPr txBox="1">
            <a:spLocks/>
          </p:cNvSpPr>
          <p:nvPr/>
        </p:nvSpPr>
        <p:spPr>
          <a:xfrm>
            <a:off x="1162050" y="4552950"/>
            <a:ext cx="6877050" cy="1580995"/>
          </a:xfrm>
          <a:prstGeom prst="rect">
            <a:avLst/>
          </a:prstGeom>
          <a:ln>
            <a:solidFill>
              <a:schemeClr val="tx1"/>
            </a:solidFill>
          </a:ln>
        </p:spPr>
        <p:txBody>
          <a:bodyPr vert="horz" lIns="91440" tIns="45720" rIns="91440" bIns="45720" rtlCol="0" anchor="ctr">
            <a:normAutofit fontScale="92500"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7.2.3 Headache attributed to spontaneous intracranial hypotension cannot be diagnosed in a patient who has had a </a:t>
            </a:r>
            <a:r>
              <a:rPr kumimoji="0" lang="en-US" altLang="ko-KR" sz="18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rPr>
              <a:t>dural</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 puncture within the prior month.</a:t>
            </a:r>
            <a:endPar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Dural </a:t>
            </a:r>
            <a:r>
              <a:rPr kumimoji="0" lang="en-US" altLang="ko-KR" sz="1800" b="0" i="0" strike="noStrike" kern="1200" cap="none" spc="0" normalizeH="0" baseline="0" noProof="0" dirty="0">
                <a:ln>
                  <a:noFill/>
                </a:ln>
                <a:effectLst/>
                <a:uLnTx/>
                <a:uFillTx/>
                <a:latin typeface="Calibri" panose="020F0502020204030204"/>
                <a:ea typeface="맑은 고딕" panose="020B0503020000020004" pitchFamily="50" charset="-127"/>
                <a:cs typeface="+mn-cs"/>
              </a:rPr>
              <a:t>puncture to measure CSF pressure directly is not necessary in patients with positive MRI signs of leakage such as </a:t>
            </a:r>
            <a:r>
              <a:rPr kumimoji="0" lang="en-US" altLang="ko-KR" sz="1800" b="0" i="0" strike="noStrike" kern="1200" cap="none" spc="0" normalizeH="0" baseline="0" noProof="0" dirty="0" err="1">
                <a:ln>
                  <a:noFill/>
                </a:ln>
                <a:effectLst/>
                <a:uLnTx/>
                <a:uFillTx/>
                <a:latin typeface="Calibri" panose="020F0502020204030204"/>
                <a:ea typeface="맑은 고딕" panose="020B0503020000020004" pitchFamily="50" charset="-127"/>
                <a:cs typeface="+mn-cs"/>
              </a:rPr>
              <a:t>dural</a:t>
            </a:r>
            <a:r>
              <a:rPr kumimoji="0" lang="en-US" altLang="ko-KR" sz="1800" b="0" i="0" strike="noStrike" kern="1200" cap="none" spc="0" normalizeH="0" baseline="0" noProof="0" dirty="0">
                <a:ln>
                  <a:noFill/>
                </a:ln>
                <a:effectLst/>
                <a:uLnTx/>
                <a:uFillTx/>
                <a:latin typeface="Calibri" panose="020F0502020204030204"/>
                <a:ea typeface="맑은 고딕" panose="020B0503020000020004" pitchFamily="50" charset="-127"/>
                <a:cs typeface="+mn-cs"/>
              </a:rPr>
              <a:t> enhancement with contrast.</a:t>
            </a:r>
            <a:endParaRPr kumimoji="0" lang="ko-KR" altLang="en-US" sz="1600" b="0" i="0" strike="noStrike" kern="1200" cap="none" spc="0" normalizeH="0" baseline="0" noProof="0" dirty="0">
              <a:ln>
                <a:noFill/>
              </a:ln>
              <a:effectLst/>
              <a:uLnTx/>
              <a:uFillTx/>
              <a:latin typeface="Calibri" panose="020F0502020204030204"/>
              <a:ea typeface="맑은 고딕" panose="020B0503020000020004" pitchFamily="50" charset="-127"/>
              <a:cs typeface="+mn-cs"/>
            </a:endParaRPr>
          </a:p>
        </p:txBody>
      </p:sp>
      <p:sp>
        <p:nvSpPr>
          <p:cNvPr id="9" name="TextBox 7">
            <a:extLst>
              <a:ext uri="{FF2B5EF4-FFF2-40B4-BE49-F238E27FC236}">
                <a16:creationId xmlns:a16="http://schemas.microsoft.com/office/drawing/2014/main" id="{A97E243D-9673-4286-B4AC-7DD82E9AF7B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6205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05037B4D-BCF8-4EF5-B20A-936716D33A8A}"/>
              </a:ext>
            </a:extLst>
          </p:cNvPr>
          <p:cNvSpPr>
            <a:spLocks noGrp="1"/>
          </p:cNvSpPr>
          <p:nvPr>
            <p:ph idx="1"/>
          </p:nvPr>
        </p:nvSpPr>
        <p:spPr>
          <a:xfrm>
            <a:off x="342899" y="1171575"/>
            <a:ext cx="8486775" cy="5078515"/>
          </a:xfrm>
        </p:spPr>
        <p:txBody>
          <a:bodyPr>
            <a:noAutofit/>
          </a:bodyPr>
          <a:lstStyle/>
          <a:p>
            <a:pPr marL="0" indent="0">
              <a:buNone/>
            </a:pPr>
            <a:r>
              <a:rPr lang="en-US" altLang="en-US" sz="2400" b="1" i="1" dirty="0"/>
              <a:t>Comments</a:t>
            </a:r>
          </a:p>
          <a:p>
            <a:r>
              <a:rPr lang="en-US" altLang="ko-KR" sz="2400" dirty="0"/>
              <a:t>7.2.3</a:t>
            </a:r>
            <a:r>
              <a:rPr lang="en-US" altLang="ko-KR" sz="2400" i="1" dirty="0"/>
              <a:t> Headache attributed to spontaneous intracranial hypotension </a:t>
            </a:r>
            <a:r>
              <a:rPr lang="en-US" altLang="ko-KR" sz="2400" dirty="0"/>
              <a:t>may occur immediately or within seconds of assuming an upright position and resolve quickly (within 1 minute) after lying horizontally, resembling 7.2.1 </a:t>
            </a:r>
            <a:r>
              <a:rPr lang="en-US" altLang="ko-KR" sz="2400" i="1" dirty="0"/>
              <a:t>Post-</a:t>
            </a:r>
            <a:r>
              <a:rPr lang="en-US" altLang="ko-KR" sz="2400" i="1" dirty="0" err="1"/>
              <a:t>dural</a:t>
            </a:r>
            <a:r>
              <a:rPr lang="en-US" altLang="ko-KR" sz="2400" i="1" dirty="0"/>
              <a:t> puncture headache</a:t>
            </a:r>
            <a:r>
              <a:rPr lang="en-US" altLang="ko-KR" sz="2400" dirty="0"/>
              <a:t>, or it may show delayed response to postural change, worsening after minutes or hours of being upright and improving, but not necessarily resolving, after minutes or hours of being horizontal. The orthostatic nature of the headache at its onset should be sought when eliciting a history, as this feature may become much less obvious over time.</a:t>
            </a:r>
          </a:p>
        </p:txBody>
      </p:sp>
      <p:sp>
        <p:nvSpPr>
          <p:cNvPr id="13" name="제목 1">
            <a:extLst>
              <a:ext uri="{FF2B5EF4-FFF2-40B4-BE49-F238E27FC236}">
                <a16:creationId xmlns:a16="http://schemas.microsoft.com/office/drawing/2014/main" id="{3C3C2259-B79F-4C83-97BA-5A1282CA0CC5}"/>
              </a:ext>
            </a:extLst>
          </p:cNvPr>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rPr>
              <a:t>7.2.3 Headache attributed to spontaneous intracranial hypotension</a:t>
            </a:r>
            <a:endParaRPr lang="en-US" altLang="ko-KR" sz="4000" b="1" dirty="0">
              <a:solidFill>
                <a:schemeClr val="accent1">
                  <a:lumMod val="50000"/>
                </a:schemeClr>
              </a:solidFill>
              <a:latin typeface="Calibri" panose="020F0502020204030204"/>
              <a:cs typeface="+mn-cs"/>
            </a:endParaRPr>
          </a:p>
        </p:txBody>
      </p:sp>
      <p:sp>
        <p:nvSpPr>
          <p:cNvPr id="8" name="TextBox 7">
            <a:extLst>
              <a:ext uri="{FF2B5EF4-FFF2-40B4-BE49-F238E27FC236}">
                <a16:creationId xmlns:a16="http://schemas.microsoft.com/office/drawing/2014/main" id="{03F9BD4F-6A05-4824-9E1C-9138C8DC4D8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7202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35787"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7.3 Headache attributed to non-infectious inflammatory intracranial disease</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7.3.1 Headache attributed to </a:t>
            </a:r>
            <a:r>
              <a:rPr lang="en-US" altLang="ko-KR" sz="2400" dirty="0" err="1"/>
              <a:t>neurosarcoidosis</a:t>
            </a:r>
            <a:endParaRPr lang="en-US" altLang="ko-KR" sz="2400" dirty="0"/>
          </a:p>
          <a:p>
            <a:pPr marL="809625" indent="-809625">
              <a:buNone/>
            </a:pPr>
            <a:r>
              <a:rPr lang="en-US" altLang="ko-KR" sz="2400" dirty="0"/>
              <a:t>7.3.2 Headache attributed to aseptic (non-infectious) meningitis</a:t>
            </a:r>
          </a:p>
          <a:p>
            <a:pPr marL="809625" indent="-809625">
              <a:buNone/>
            </a:pPr>
            <a:r>
              <a:rPr lang="en-US" altLang="ko-KR" sz="2400" dirty="0"/>
              <a:t>7.3.3 Headache attributed to other non-infectious inflammatory intracranial disease</a:t>
            </a:r>
          </a:p>
          <a:p>
            <a:pPr marL="809625" indent="-809625">
              <a:buNone/>
            </a:pPr>
            <a:r>
              <a:rPr lang="en-US" altLang="ko-KR" sz="2400" dirty="0"/>
              <a:t>7.3.4 Headache attributed to lymphocytic </a:t>
            </a:r>
            <a:r>
              <a:rPr lang="en-US" altLang="ko-KR" sz="2400" dirty="0" err="1"/>
              <a:t>hypophysitis</a:t>
            </a:r>
            <a:endParaRPr lang="en-US" altLang="ko-KR" sz="2400" dirty="0"/>
          </a:p>
          <a:p>
            <a:pPr marL="809625" indent="-809625">
              <a:buNone/>
            </a:pPr>
            <a:r>
              <a:rPr lang="en-US" altLang="ko-KR" sz="2400" dirty="0"/>
              <a:t>7.3.5 Syndrome of transient Headache and Neurological Deficits with cerebrospinal fluid Lymphocytosis (</a:t>
            </a:r>
            <a:r>
              <a:rPr lang="en-US" altLang="ko-KR" sz="2400" dirty="0" err="1"/>
              <a:t>HaNDL</a:t>
            </a:r>
            <a:r>
              <a:rPr lang="en-US" altLang="ko-KR" sz="2400" dirty="0"/>
              <a:t>)</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1046EC-CE02-45C1-9BF8-CB4A86BC531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0269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35787" cy="971550"/>
          </a:xfrm>
        </p:spPr>
        <p:txBody>
          <a:bodyPr>
            <a:noAutofit/>
          </a:bodyPr>
          <a:lstStyle/>
          <a:p>
            <a:pPr algn="ctr"/>
            <a:r>
              <a:rPr lang="en-US" altLang="ko-KR" sz="3600" b="1" dirty="0">
                <a:solidFill>
                  <a:schemeClr val="accent1">
                    <a:lumMod val="50000"/>
                  </a:schemeClr>
                </a:solidFill>
                <a:latin typeface="Calibri" panose="020F0502020204030204"/>
                <a:cs typeface="+mn-cs"/>
              </a:rPr>
              <a:t>7.4 Headache attributed to intracranial neoplasia</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7.4.1 Headache attributed to intracranial neoplasm</a:t>
            </a:r>
          </a:p>
          <a:p>
            <a:pPr marL="809625" indent="-809625">
              <a:buNone/>
            </a:pPr>
            <a:r>
              <a:rPr lang="en-US" altLang="ko-KR" sz="2400" dirty="0"/>
              <a:t>7.4.2 Headache attributed to carcinomatous meningitis</a:t>
            </a:r>
          </a:p>
          <a:p>
            <a:pPr marL="809625" indent="-809625">
              <a:buNone/>
            </a:pPr>
            <a:r>
              <a:rPr lang="en-US" altLang="ko-KR" sz="2400" dirty="0"/>
              <a:t>7.4.3 Headache attributed to hypothalamic or pituitary hyper- or hyposecretion</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3F721-ED4A-4799-8710-30F48531601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234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35787"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7.4.1 Headache attributed to intracranial neoplasm</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22729" y="1060761"/>
            <a:ext cx="8435787" cy="5035195"/>
          </a:xfrm>
        </p:spPr>
        <p:txBody>
          <a:bodyPr>
            <a:noAutofit/>
          </a:bodyPr>
          <a:lstStyle/>
          <a:p>
            <a:pPr marL="0" indent="0">
              <a:buNone/>
            </a:pPr>
            <a:r>
              <a:rPr lang="en-US" altLang="ko-KR" sz="2400" b="1" i="1" dirty="0"/>
              <a:t>Diagnostic Criteria</a:t>
            </a:r>
            <a:endParaRPr lang="en-US" altLang="ko-KR" sz="2400" dirty="0"/>
          </a:p>
          <a:p>
            <a:pPr marL="457200" indent="-457200">
              <a:buFont typeface="+mj-lt"/>
              <a:buAutoNum type="alphaUcPeriod"/>
            </a:pPr>
            <a:r>
              <a:rPr lang="en-US" altLang="ko-KR" sz="2000" dirty="0"/>
              <a:t>Any headache fulfilling criterion C</a:t>
            </a:r>
          </a:p>
          <a:p>
            <a:pPr marL="457200" indent="-457200">
              <a:buFont typeface="+mj-lt"/>
              <a:buAutoNum type="alphaUcPeriod"/>
            </a:pPr>
            <a:r>
              <a:rPr lang="en-US" altLang="ko-KR" sz="2000" dirty="0"/>
              <a:t>A space-occupying intracranial neoplasm has been demonstrated</a:t>
            </a:r>
          </a:p>
          <a:p>
            <a:pPr marL="457200" indent="-457200">
              <a:buFont typeface="+mj-lt"/>
              <a:buAutoNum type="alphaUcPeriod"/>
            </a:pPr>
            <a:r>
              <a:rPr lang="en-US" altLang="ko-KR" sz="2000" dirty="0"/>
              <a:t>Evidence of causation demonstrated by at least two of the following:</a:t>
            </a:r>
          </a:p>
          <a:p>
            <a:pPr marL="800100" lvl="1" indent="-342900">
              <a:buFont typeface="+mj-lt"/>
              <a:buAutoNum type="arabicPeriod"/>
            </a:pPr>
            <a:r>
              <a:rPr lang="en-US" altLang="ko-KR" sz="1800" dirty="0"/>
              <a:t>headache has developed in temporal relation to development of the neoplasm, or led to its discovery</a:t>
            </a:r>
          </a:p>
          <a:p>
            <a:pPr marL="800100" lvl="1" indent="-342900">
              <a:buFont typeface="+mj-lt"/>
              <a:buAutoNum type="arabicPeriod"/>
            </a:pPr>
            <a:r>
              <a:rPr lang="en-US" altLang="ko-KR" sz="1800" dirty="0"/>
              <a:t>either or both of the following:</a:t>
            </a:r>
          </a:p>
          <a:p>
            <a:pPr marL="914400" lvl="2" indent="0">
              <a:buNone/>
            </a:pPr>
            <a:r>
              <a:rPr lang="en-US" altLang="ko-KR" sz="1600" dirty="0"/>
              <a:t>a) headache has significantly worsened in parallel with worsening of the neoplasm</a:t>
            </a:r>
          </a:p>
          <a:p>
            <a:pPr marL="914400" lvl="2" indent="0">
              <a:buNone/>
            </a:pPr>
            <a:r>
              <a:rPr lang="en-US" altLang="ko-KR" sz="1600" dirty="0"/>
              <a:t>b) headache has significantly improved in temporal relation to successful treatment of the neoplasm</a:t>
            </a:r>
          </a:p>
          <a:p>
            <a:pPr marL="800100" lvl="1" indent="-342900">
              <a:buFont typeface="+mj-lt"/>
              <a:buAutoNum type="arabicPeriod"/>
            </a:pPr>
            <a:r>
              <a:rPr lang="en-US" altLang="ko-KR" sz="1800" dirty="0"/>
              <a:t>headache has at least one of the following four characteristics:</a:t>
            </a:r>
          </a:p>
          <a:p>
            <a:pPr marL="914400" lvl="2" indent="0">
              <a:buNone/>
            </a:pPr>
            <a:r>
              <a:rPr lang="en-US" altLang="ko-KR" sz="1600" dirty="0"/>
              <a:t>a) progressive</a:t>
            </a:r>
          </a:p>
          <a:p>
            <a:pPr marL="914400" lvl="2" indent="0">
              <a:buNone/>
            </a:pPr>
            <a:r>
              <a:rPr lang="en-US" altLang="ko-KR" sz="1600" dirty="0"/>
              <a:t>b) worse in the morning and/or when lying down</a:t>
            </a:r>
          </a:p>
          <a:p>
            <a:pPr marL="914400" lvl="2" indent="0">
              <a:buNone/>
            </a:pPr>
            <a:r>
              <a:rPr lang="en-US" altLang="ko-KR" sz="1600" dirty="0"/>
              <a:t>c) aggravated by Valsalva-like </a:t>
            </a:r>
            <a:r>
              <a:rPr lang="en-US" altLang="ko-KR" sz="1600" dirty="0" err="1"/>
              <a:t>manœuvres</a:t>
            </a:r>
            <a:endParaRPr lang="en-US" altLang="ko-KR" sz="1600" dirty="0"/>
          </a:p>
          <a:p>
            <a:pPr marL="914400" lvl="2" indent="0">
              <a:buNone/>
            </a:pPr>
            <a:r>
              <a:rPr lang="en-US" altLang="ko-KR" sz="1600" dirty="0"/>
              <a:t>d) accompanied by nausea and/or vomiting</a:t>
            </a:r>
          </a:p>
          <a:p>
            <a:pPr marL="457200" indent="-457200">
              <a:buFont typeface="+mj-lt"/>
              <a:buAutoNum type="alphaUcPeriod"/>
            </a:pPr>
            <a:r>
              <a:rPr lang="en-US" altLang="ko-KR" sz="2000" dirty="0"/>
              <a:t>Not better accounted for by another ICHD-3 diagnosis</a:t>
            </a:r>
          </a:p>
          <a:p>
            <a:pPr marL="514350" indent="-514350">
              <a:buFont typeface="+mj-lt"/>
              <a:buAutoNum type="alphaUcPeriod"/>
            </a:pPr>
            <a:endParaRPr lang="en-US" altLang="ko-KR" sz="2400" dirty="0"/>
          </a:p>
        </p:txBody>
      </p:sp>
      <p:sp>
        <p:nvSpPr>
          <p:cNvPr id="8" name="TextBox 7">
            <a:extLst>
              <a:ext uri="{FF2B5EF4-FFF2-40B4-BE49-F238E27FC236}">
                <a16:creationId xmlns:a16="http://schemas.microsoft.com/office/drawing/2014/main" id="{B7FC6F4B-D8F3-4E70-8F37-01DF441BF61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8482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35787"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7.4.1.1 Headache attributed to colloid cyst of the third ventricle</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indent="-457200">
              <a:buFont typeface="+mj-lt"/>
              <a:buAutoNum type="alphaUcPeriod"/>
            </a:pPr>
            <a:r>
              <a:rPr lang="en-US" altLang="ko-KR" sz="2400" dirty="0"/>
              <a:t>Headache fulfilling criterion C</a:t>
            </a:r>
          </a:p>
          <a:p>
            <a:pPr marL="457200" indent="-457200">
              <a:buFont typeface="+mj-lt"/>
              <a:buAutoNum type="alphaUcPeriod"/>
            </a:pPr>
            <a:r>
              <a:rPr lang="en-US" altLang="ko-KR" sz="2400" dirty="0"/>
              <a:t>A colloid cyst of the third ventricle has been demonstrated</a:t>
            </a:r>
          </a:p>
          <a:p>
            <a:pPr marL="457200" indent="-457200">
              <a:buFont typeface="+mj-lt"/>
              <a:buAutoNum type="alphaUcPeriod"/>
            </a:pPr>
            <a:r>
              <a:rPr lang="en-US" altLang="ko-KR" sz="2400" dirty="0"/>
              <a:t>Evidence of causation demonstrated by both of the following:</a:t>
            </a:r>
          </a:p>
          <a:p>
            <a:pPr marL="914400" lvl="1" indent="-457200">
              <a:buFont typeface="+mj-lt"/>
              <a:buAutoNum type="arabicPeriod"/>
            </a:pPr>
            <a:r>
              <a:rPr lang="en-US" altLang="ko-KR" sz="2000" dirty="0"/>
              <a:t>headache has developed in temporal relation to development of the colloid cyst, or led to its discovery</a:t>
            </a:r>
          </a:p>
          <a:p>
            <a:pPr marL="914400" lvl="1" indent="-457200">
              <a:buFont typeface="+mj-lt"/>
              <a:buAutoNum type="arabicPeriod"/>
            </a:pPr>
            <a:r>
              <a:rPr lang="en-US" altLang="ko-KR" sz="2000" dirty="0"/>
              <a:t>either or both of the following:</a:t>
            </a:r>
          </a:p>
          <a:p>
            <a:pPr marL="914400" lvl="2" indent="0">
              <a:buNone/>
            </a:pPr>
            <a:r>
              <a:rPr lang="en-US" altLang="ko-KR" sz="1800" dirty="0"/>
              <a:t>a)headache is recurrent, with thunderclap onset and accompanied by reduced level or loss of consciousness</a:t>
            </a:r>
          </a:p>
          <a:p>
            <a:pPr marL="914400" lvl="2" indent="0">
              <a:buNone/>
            </a:pPr>
            <a:r>
              <a:rPr lang="en-US" altLang="ko-KR" sz="1800" dirty="0"/>
              <a:t>b)headache has significantly improved or resolved in temporal relation to successful treatment of the colloid cyst</a:t>
            </a:r>
          </a:p>
          <a:p>
            <a:pPr marL="457200" indent="-457200">
              <a:buFont typeface="+mj-lt"/>
              <a:buAutoNum type="alphaUcPeriod"/>
            </a:pPr>
            <a:r>
              <a:rPr lang="en-US" altLang="ko-KR" sz="2400" dirty="0"/>
              <a:t>Not better accounted for by another ICHD-3 diagnosis.</a:t>
            </a:r>
          </a:p>
        </p:txBody>
      </p:sp>
      <p:sp>
        <p:nvSpPr>
          <p:cNvPr id="8" name="TextBox 7">
            <a:extLst>
              <a:ext uri="{FF2B5EF4-FFF2-40B4-BE49-F238E27FC236}">
                <a16:creationId xmlns:a16="http://schemas.microsoft.com/office/drawing/2014/main" id="{174022C1-F167-4987-BC1A-766D095E46F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6436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8. Headache attributed to a substance or its withdrawal</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E390B447-9C08-4D5C-AEDB-B7944CCD165C}"/>
              </a:ext>
            </a:extLst>
          </p:cNvPr>
          <p:cNvSpPr>
            <a:spLocks noGrp="1"/>
          </p:cNvSpPr>
          <p:nvPr>
            <p:ph idx="1"/>
          </p:nvPr>
        </p:nvSpPr>
        <p:spPr>
          <a:xfrm>
            <a:off x="342899" y="1171575"/>
            <a:ext cx="8486775" cy="5035195"/>
          </a:xfrm>
        </p:spPr>
        <p:txBody>
          <a:bodyPr>
            <a:normAutofit/>
          </a:bodyPr>
          <a:lstStyle/>
          <a:p>
            <a:pPr marL="0" indent="0" fontAlgn="base">
              <a:buNone/>
            </a:pPr>
            <a:r>
              <a:rPr lang="en-US" altLang="ko-KR" sz="2400" b="1" i="1" dirty="0"/>
              <a:t>Introduction</a:t>
            </a:r>
            <a:endParaRPr lang="en-US" altLang="ko-KR" sz="2400" dirty="0"/>
          </a:p>
          <a:p>
            <a:r>
              <a:rPr lang="en-US" altLang="ko-KR" sz="2400" dirty="0"/>
              <a:t>People with 1. </a:t>
            </a:r>
            <a:r>
              <a:rPr lang="en-US" altLang="ko-KR" sz="2400" i="1" dirty="0"/>
              <a:t>Migraine</a:t>
            </a:r>
            <a:r>
              <a:rPr lang="en-US" altLang="ko-KR" sz="2400" dirty="0"/>
              <a:t> are physiologically and perhaps psychologically hyperresponsive to a variety of internal and external stimuli. Alcohol, food and food additives, and chemical and drug ingestion and withdrawal, have all been reported to provoke or activate migraine in susceptible individuals.</a:t>
            </a:r>
          </a:p>
          <a:p>
            <a:endParaRPr lang="en-US" altLang="ko-KR" dirty="0">
              <a:solidFill>
                <a:srgbClr val="333333"/>
              </a:solidFill>
            </a:endParaRPr>
          </a:p>
        </p:txBody>
      </p:sp>
      <p:sp>
        <p:nvSpPr>
          <p:cNvPr id="8" name="TextBox 7">
            <a:extLst>
              <a:ext uri="{FF2B5EF4-FFF2-40B4-BE49-F238E27FC236}">
                <a16:creationId xmlns:a16="http://schemas.microsoft.com/office/drawing/2014/main" id="{A9DFC52D-1964-4519-8B78-E53067D8A43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2882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8. Headache attributed to a substance or its withdrawal</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E390B447-9C08-4D5C-AEDB-B7944CCD165C}"/>
              </a:ext>
            </a:extLst>
          </p:cNvPr>
          <p:cNvSpPr>
            <a:spLocks noGrp="1"/>
          </p:cNvSpPr>
          <p:nvPr>
            <p:ph idx="1"/>
          </p:nvPr>
        </p:nvSpPr>
        <p:spPr>
          <a:xfrm>
            <a:off x="342899" y="971551"/>
            <a:ext cx="8486775" cy="5321868"/>
          </a:xfrm>
        </p:spPr>
        <p:txBody>
          <a:bodyPr>
            <a:normAutofit fontScale="92500"/>
          </a:bodyPr>
          <a:lstStyle/>
          <a:p>
            <a:pPr marL="0" indent="0" fontAlgn="base">
              <a:buNone/>
            </a:pPr>
            <a:r>
              <a:rPr lang="en-US" altLang="ko-KR" sz="2400" b="1" i="1" dirty="0"/>
              <a:t>General Criteria</a:t>
            </a:r>
            <a:endParaRPr lang="en-US" altLang="ko-KR" sz="2400" dirty="0"/>
          </a:p>
          <a:p>
            <a:pPr marL="514350" indent="-514350">
              <a:buFont typeface="+mj-lt"/>
              <a:buAutoNum type="alphaUcPeriod"/>
            </a:pPr>
            <a:r>
              <a:rPr lang="en-US" altLang="ko-KR" sz="2400" dirty="0"/>
              <a:t>Headache fulfilling criterion C</a:t>
            </a:r>
          </a:p>
          <a:p>
            <a:pPr marL="514350" indent="-514350">
              <a:buFont typeface="+mj-lt"/>
              <a:buAutoNum type="alphaUcPeriod"/>
            </a:pPr>
            <a:r>
              <a:rPr lang="en-US" altLang="ko-KR" sz="2400" dirty="0"/>
              <a:t>Use of, exposure to or withdrawal from a substance known to be able to cause headache has occurred</a:t>
            </a:r>
          </a:p>
          <a:p>
            <a:pPr marL="514350" indent="-514350">
              <a:buFont typeface="+mj-lt"/>
              <a:buAutoNum type="alphaUcPeriod"/>
            </a:pPr>
            <a:r>
              <a:rPr lang="en-US" altLang="ko-KR" sz="2400" dirty="0"/>
              <a:t>Evidence of causation demonstrated by at least two of the following:</a:t>
            </a:r>
          </a:p>
          <a:p>
            <a:pPr marL="914400" lvl="1" indent="-457200">
              <a:buFont typeface="+mj-lt"/>
              <a:buAutoNum type="arabicPeriod"/>
            </a:pPr>
            <a:r>
              <a:rPr lang="en-US" altLang="ko-KR" sz="2000" dirty="0"/>
              <a:t>headache has developed in temporal relation to use of, exposure to or withdrawal from the substance</a:t>
            </a:r>
          </a:p>
          <a:p>
            <a:pPr marL="914400" lvl="1" indent="-457200">
              <a:buFont typeface="+mj-lt"/>
              <a:buAutoNum type="arabicPeriod"/>
            </a:pPr>
            <a:r>
              <a:rPr lang="en-US" altLang="ko-KR" sz="2000" dirty="0"/>
              <a:t>either of the following:</a:t>
            </a:r>
          </a:p>
          <a:p>
            <a:pPr marL="914400" lvl="2" indent="0">
              <a:buNone/>
            </a:pPr>
            <a:r>
              <a:rPr lang="en-US" altLang="ko-KR" sz="1800" dirty="0"/>
              <a:t>a) headache has significantly improved or resolved in close temporal relation to cessation of use of or exposure to the substance</a:t>
            </a:r>
          </a:p>
          <a:p>
            <a:pPr marL="914400" lvl="2" indent="0">
              <a:buNone/>
            </a:pPr>
            <a:r>
              <a:rPr lang="en-US" altLang="ko-KR" sz="1800" dirty="0"/>
              <a:t>b) headache has significantly improved or resolved within a defined period after withdrawal from the substance</a:t>
            </a:r>
          </a:p>
          <a:p>
            <a:pPr marL="914400" lvl="1" indent="-457200">
              <a:buFont typeface="+mj-lt"/>
              <a:buAutoNum type="arabicPeriod"/>
            </a:pPr>
            <a:r>
              <a:rPr lang="en-US" altLang="ko-KR" sz="2000" dirty="0"/>
              <a:t>headache has characteristics typical for use of, exposure to or withdrawal from the substance</a:t>
            </a:r>
          </a:p>
          <a:p>
            <a:pPr marL="914400" lvl="1" indent="-457200">
              <a:buFont typeface="+mj-lt"/>
              <a:buAutoNum type="arabicPeriod"/>
            </a:pPr>
            <a:r>
              <a:rPr lang="en-US" altLang="ko-KR" sz="2000" dirty="0"/>
              <a:t>other evidence exists of causation</a:t>
            </a:r>
          </a:p>
          <a:p>
            <a:pPr marL="514350" indent="-514350">
              <a:buFont typeface="+mj-lt"/>
              <a:buAutoNum type="alphaUcPeriod"/>
            </a:pPr>
            <a:r>
              <a:rPr lang="en-US" altLang="ko-KR" sz="2400" dirty="0"/>
              <a:t>Not better accounted for by another ICHD-3 diagnosis</a:t>
            </a:r>
          </a:p>
        </p:txBody>
      </p:sp>
      <p:sp>
        <p:nvSpPr>
          <p:cNvPr id="8" name="TextBox 7">
            <a:extLst>
              <a:ext uri="{FF2B5EF4-FFF2-40B4-BE49-F238E27FC236}">
                <a16:creationId xmlns:a16="http://schemas.microsoft.com/office/drawing/2014/main" id="{AA233738-C2FC-4D0A-B359-9CF8A89E8D9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47148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8. Headache attributed to a substance or its withdrawal</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447675" indent="-447675">
              <a:buNone/>
            </a:pPr>
            <a:endParaRPr lang="en-US" altLang="ko-KR" sz="2400" dirty="0"/>
          </a:p>
          <a:p>
            <a:pPr marL="447675" indent="-447675">
              <a:buNone/>
            </a:pPr>
            <a:r>
              <a:rPr lang="en-US" altLang="ko-KR" sz="2400" dirty="0"/>
              <a:t>8.1 Headache attributed to use of or exposure to a substance</a:t>
            </a:r>
          </a:p>
          <a:p>
            <a:pPr marL="447675" indent="-447675">
              <a:buNone/>
            </a:pPr>
            <a:r>
              <a:rPr lang="en-US" altLang="ko-KR" sz="2400" dirty="0"/>
              <a:t>8.2 Medication-overuse headache (MOH)</a:t>
            </a:r>
          </a:p>
          <a:p>
            <a:pPr marL="447675" indent="-447675">
              <a:buNone/>
            </a:pPr>
            <a:r>
              <a:rPr lang="en-US" altLang="ko-KR" sz="2400" dirty="0"/>
              <a:t>8.3 Headache attributed to substance withdrawal</a:t>
            </a:r>
          </a:p>
          <a:p>
            <a:pPr marL="447675" indent="-447675">
              <a:buNone/>
            </a:pP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C7CB75F-689D-4015-BA0A-E41111E1602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80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1.1 Migraine without aura</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78515"/>
          </a:xfrm>
        </p:spPr>
        <p:txBody>
          <a:bodyPr>
            <a:normAutofit/>
          </a:bodyPr>
          <a:lstStyle/>
          <a:p>
            <a:pPr marL="0" indent="0">
              <a:spcBef>
                <a:spcPct val="0"/>
              </a:spcBef>
              <a:spcAft>
                <a:spcPts val="1200"/>
              </a:spcAft>
              <a:buNone/>
            </a:pPr>
            <a:r>
              <a:rPr lang="en-US" altLang="en-US" sz="2400" b="1" i="1" dirty="0"/>
              <a:t>Notes</a:t>
            </a:r>
            <a:endParaRPr lang="en-GB" altLang="en-US" sz="2400" b="1" i="1" dirty="0"/>
          </a:p>
          <a:p>
            <a:pPr>
              <a:spcBef>
                <a:spcPct val="0"/>
              </a:spcBef>
              <a:spcAft>
                <a:spcPts val="1200"/>
              </a:spcAft>
            </a:pPr>
            <a:r>
              <a:rPr lang="en-GB" altLang="en-US" sz="2400" dirty="0"/>
              <a:t>When &lt;5 attacks but criteria B-E are met, code as 1.5.1 </a:t>
            </a:r>
            <a:r>
              <a:rPr lang="en-GB" altLang="en-US" sz="2400" i="1" dirty="0"/>
              <a:t>Probable migraine without aura.</a:t>
            </a:r>
            <a:endParaRPr lang="en-GB" altLang="en-US" sz="2400" u="sng" dirty="0"/>
          </a:p>
          <a:p>
            <a:pPr>
              <a:spcBef>
                <a:spcPct val="0"/>
              </a:spcBef>
              <a:spcAft>
                <a:spcPts val="1200"/>
              </a:spcAft>
            </a:pPr>
            <a:r>
              <a:rPr lang="en-GB" altLang="en-US" sz="2400" dirty="0"/>
              <a:t>When patient falls asleep during migraine and wakes without it, duration is reckoned until time of awakening.</a:t>
            </a:r>
          </a:p>
          <a:p>
            <a:pPr>
              <a:spcBef>
                <a:spcPct val="0"/>
              </a:spcBef>
              <a:spcAft>
                <a:spcPts val="1200"/>
              </a:spcAft>
            </a:pPr>
            <a:r>
              <a:rPr lang="en-GB" altLang="en-US" sz="2400" dirty="0"/>
              <a:t>In children and adolescents (aged under 18 y), attacks may last 2-72 h.</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11DEEE46-D542-44E6-921A-883E0875DCA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9065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8.1 Headache attributed to use of or exposure to a substance</a:t>
            </a:r>
          </a:p>
        </p:txBody>
      </p:sp>
      <p:sp>
        <p:nvSpPr>
          <p:cNvPr id="5" name="내용 개체 틀 2"/>
          <p:cNvSpPr>
            <a:spLocks noGrp="1"/>
          </p:cNvSpPr>
          <p:nvPr>
            <p:ph idx="1"/>
          </p:nvPr>
        </p:nvSpPr>
        <p:spPr>
          <a:xfrm>
            <a:off x="322730" y="1125690"/>
            <a:ext cx="8721538" cy="5351305"/>
          </a:xfrm>
        </p:spPr>
        <p:txBody>
          <a:bodyPr>
            <a:noAutofit/>
          </a:bodyPr>
          <a:lstStyle/>
          <a:p>
            <a:pPr marL="895350" indent="-895350">
              <a:buNone/>
            </a:pPr>
            <a:r>
              <a:rPr lang="en-US" altLang="ko-KR" sz="2400" dirty="0"/>
              <a:t>8.1.1	Nitric oxide (NO) donor-induced headache</a:t>
            </a:r>
          </a:p>
          <a:p>
            <a:pPr marL="895350" indent="-895350">
              <a:buNone/>
            </a:pPr>
            <a:r>
              <a:rPr lang="en-US" altLang="ko-KR" sz="2400" dirty="0"/>
              <a:t>8.1.2	Phosphodiesterase (PDE) inhibitor-induced headache</a:t>
            </a:r>
          </a:p>
          <a:p>
            <a:pPr marL="895350" indent="-895350">
              <a:buNone/>
            </a:pPr>
            <a:r>
              <a:rPr lang="en-US" altLang="ko-KR" sz="2400" dirty="0"/>
              <a:t>8.1.3	Carbon monoxide (CO)-induced headache</a:t>
            </a:r>
          </a:p>
          <a:p>
            <a:pPr marL="895350" indent="-895350">
              <a:buNone/>
            </a:pPr>
            <a:r>
              <a:rPr lang="en-US" altLang="ko-KR" sz="2400" dirty="0"/>
              <a:t>8.1.4	Alcohol-induced headache</a:t>
            </a:r>
          </a:p>
          <a:p>
            <a:pPr marL="895350" indent="-895350">
              <a:buNone/>
            </a:pPr>
            <a:r>
              <a:rPr lang="en-US" altLang="ko-KR" sz="2400" dirty="0"/>
              <a:t>8.1.5	Cocaine-induced headache</a:t>
            </a:r>
          </a:p>
          <a:p>
            <a:pPr marL="895350" indent="-895350">
              <a:buNone/>
            </a:pPr>
            <a:r>
              <a:rPr lang="en-US" altLang="ko-KR" sz="2400" dirty="0"/>
              <a:t>8.1.6	Histamine-induced headache</a:t>
            </a:r>
          </a:p>
          <a:p>
            <a:pPr marL="895350" indent="-895350">
              <a:buNone/>
            </a:pPr>
            <a:r>
              <a:rPr lang="en-US" altLang="ko-KR" sz="2400" dirty="0"/>
              <a:t>8.1.7	Calcitonin gene-related peptide (CGRP)-induced headache</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00AF0E-33F8-47E7-8A85-70E4C0097BE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5899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8.1 Headache attributed to use of or exposure to a substance</a:t>
            </a:r>
          </a:p>
        </p:txBody>
      </p:sp>
      <p:sp>
        <p:nvSpPr>
          <p:cNvPr id="5" name="내용 개체 틀 2"/>
          <p:cNvSpPr>
            <a:spLocks noGrp="1"/>
          </p:cNvSpPr>
          <p:nvPr>
            <p:ph idx="1"/>
          </p:nvPr>
        </p:nvSpPr>
        <p:spPr>
          <a:xfrm>
            <a:off x="322730" y="1125690"/>
            <a:ext cx="8721538" cy="5351305"/>
          </a:xfrm>
        </p:spPr>
        <p:txBody>
          <a:bodyPr>
            <a:noAutofit/>
          </a:bodyPr>
          <a:lstStyle/>
          <a:p>
            <a:pPr marL="1076325" indent="-1076325">
              <a:buNone/>
            </a:pPr>
            <a:endParaRPr lang="en-US" altLang="ko-KR" sz="2400" dirty="0"/>
          </a:p>
          <a:p>
            <a:pPr marL="1076325" indent="-1076325">
              <a:buNone/>
            </a:pPr>
            <a:r>
              <a:rPr lang="en-US" altLang="ko-KR" sz="2400" dirty="0"/>
              <a:t>8.1.8	Headache attributed to exogenous acute pressor agent</a:t>
            </a:r>
          </a:p>
          <a:p>
            <a:pPr marL="1076325" indent="-1076325">
              <a:buNone/>
            </a:pPr>
            <a:r>
              <a:rPr lang="en-US" altLang="ko-KR" sz="2400" dirty="0"/>
              <a:t>8.1.9	Headache attributed to occasional use of non-headache medication</a:t>
            </a:r>
          </a:p>
          <a:p>
            <a:pPr marL="1076325" indent="-1076325">
              <a:buNone/>
            </a:pPr>
            <a:r>
              <a:rPr lang="en-US" altLang="ko-KR" sz="2400" dirty="0"/>
              <a:t>8.1.10  Headache attributed to long-term use of non-  headache medication</a:t>
            </a:r>
          </a:p>
          <a:p>
            <a:pPr marL="1076325" indent="-1076325">
              <a:buNone/>
            </a:pPr>
            <a:r>
              <a:rPr lang="en-US" altLang="ko-KR" sz="2400" dirty="0"/>
              <a:t>8.1.11	Headache attributed to use of or exposure to other substance</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2FB313-9F01-4BD6-8F8A-C26987C886E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64080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2729" y="0"/>
            <a:ext cx="8478371" cy="971550"/>
          </a:xfrm>
        </p:spPr>
        <p:txBody>
          <a:bodyPr>
            <a:normAutofit/>
          </a:bodyPr>
          <a:lstStyle/>
          <a:p>
            <a:pPr algn="ctr"/>
            <a:r>
              <a:rPr lang="en-US" altLang="ko-KR" sz="3600" b="1" dirty="0">
                <a:solidFill>
                  <a:schemeClr val="accent1">
                    <a:lumMod val="50000"/>
                  </a:schemeClr>
                </a:solidFill>
                <a:latin typeface="Calibri" panose="020F0502020204030204"/>
              </a:rPr>
              <a:t>8.2 Medication-overuse headache (MOH)</a:t>
            </a:r>
          </a:p>
        </p:txBody>
      </p:sp>
      <p:sp>
        <p:nvSpPr>
          <p:cNvPr id="5" name="내용 개체 틀 2"/>
          <p:cNvSpPr>
            <a:spLocks noGrp="1"/>
          </p:cNvSpPr>
          <p:nvPr>
            <p:ph idx="1"/>
          </p:nvPr>
        </p:nvSpPr>
        <p:spPr>
          <a:xfrm>
            <a:off x="322730" y="1125690"/>
            <a:ext cx="8721538" cy="5351305"/>
          </a:xfrm>
        </p:spPr>
        <p:txBody>
          <a:bodyPr>
            <a:noAutofit/>
          </a:bodyPr>
          <a:lstStyle/>
          <a:p>
            <a:pPr marL="895350" indent="-895350">
              <a:buNone/>
            </a:pPr>
            <a:r>
              <a:rPr lang="en-US" altLang="ko-KR" sz="2400" dirty="0"/>
              <a:t>8.2.1	Ergotamine-overuse headache</a:t>
            </a:r>
          </a:p>
          <a:p>
            <a:pPr marL="895350" indent="-895350">
              <a:buNone/>
            </a:pPr>
            <a:r>
              <a:rPr lang="en-US" altLang="ko-KR" sz="2400" dirty="0"/>
              <a:t>8.2.2	Triptan-overuse headache</a:t>
            </a:r>
          </a:p>
          <a:p>
            <a:pPr marL="895350" indent="-895350">
              <a:buNone/>
            </a:pPr>
            <a:r>
              <a:rPr lang="en-US" altLang="ko-KR" sz="2400" dirty="0"/>
              <a:t>8.2.3	Non-opioid analgesic-overuse headache</a:t>
            </a:r>
          </a:p>
          <a:p>
            <a:pPr marL="895350" indent="-895350">
              <a:buNone/>
            </a:pPr>
            <a:r>
              <a:rPr lang="en-US" altLang="ko-KR" sz="2400" dirty="0"/>
              <a:t>8.2.4	Opioid-overuse headache</a:t>
            </a:r>
          </a:p>
          <a:p>
            <a:pPr marL="895350" indent="-895350">
              <a:buNone/>
            </a:pPr>
            <a:r>
              <a:rPr lang="en-US" altLang="ko-KR" sz="2400" dirty="0"/>
              <a:t>8.2.5	Combination-analgesic-overuse headache</a:t>
            </a:r>
          </a:p>
          <a:p>
            <a:pPr marL="895350" indent="-895350">
              <a:buNone/>
            </a:pPr>
            <a:r>
              <a:rPr lang="en-US" altLang="ko-KR" sz="2400" dirty="0"/>
              <a:t>8.2.6 	Medication-overuse headache attributed to multiple drug classes not individually overused</a:t>
            </a:r>
          </a:p>
          <a:p>
            <a:pPr marL="895350" indent="-895350">
              <a:buNone/>
            </a:pPr>
            <a:r>
              <a:rPr lang="en-US" altLang="ko-KR" sz="2400" dirty="0"/>
              <a:t>8.2.7 	Medication-overuse headache attributed to unspecified or unverified overuse of multiple drug classes</a:t>
            </a:r>
          </a:p>
          <a:p>
            <a:pPr marL="895350" indent="-895350">
              <a:buNone/>
            </a:pPr>
            <a:r>
              <a:rPr lang="en-US" altLang="ko-KR" sz="2400" dirty="0"/>
              <a:t>8.2.8	Medication-overuse headache attributed to other medication</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4BD0F4-8F75-4B78-8D7E-8D5A60CD531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5731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indent="-457200">
              <a:buFont typeface="+mj-lt"/>
              <a:buAutoNum type="alphaUcPeriod"/>
            </a:pPr>
            <a:r>
              <a:rPr lang="en-US" altLang="ko-KR" sz="2400" dirty="0"/>
              <a:t>Headache occurring on 15 days/month in a patient with a pre-existing headache disorder</a:t>
            </a:r>
          </a:p>
          <a:p>
            <a:pPr marL="457200" indent="-457200">
              <a:buFont typeface="+mj-lt"/>
              <a:buAutoNum type="alphaUcPeriod"/>
            </a:pPr>
            <a:r>
              <a:rPr lang="en-US" altLang="ko-KR" sz="2400" dirty="0"/>
              <a:t>Regular overuse for &gt;3 months of one or more drugs that can be taken for acute and/or symptomatic treatment of headache</a:t>
            </a:r>
          </a:p>
          <a:p>
            <a:pPr marL="457200" indent="-457200">
              <a:buFont typeface="+mj-lt"/>
              <a:buAutoNum type="alphaUcPeriod"/>
            </a:pPr>
            <a:r>
              <a:rPr lang="en-US" altLang="ko-KR" sz="2400" dirty="0"/>
              <a:t>Not better accounted for by another ICHD-3 diagnosis</a:t>
            </a:r>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8.2 Medication-overuse headache (MOH)</a:t>
            </a:r>
          </a:p>
        </p:txBody>
      </p:sp>
      <p:sp>
        <p:nvSpPr>
          <p:cNvPr id="13" name="내용 개체 틀 2">
            <a:extLst>
              <a:ext uri="{FF2B5EF4-FFF2-40B4-BE49-F238E27FC236}">
                <a16:creationId xmlns:a16="http://schemas.microsoft.com/office/drawing/2014/main" id="{54AEABBB-284D-4951-92D7-95F893550CB9}"/>
              </a:ext>
            </a:extLst>
          </p:cNvPr>
          <p:cNvSpPr txBox="1">
            <a:spLocks/>
          </p:cNvSpPr>
          <p:nvPr/>
        </p:nvSpPr>
        <p:spPr>
          <a:xfrm>
            <a:off x="1241100" y="3753395"/>
            <a:ext cx="6877050" cy="2249922"/>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Regular intake on 10 days/month for &gt;3 months:</a:t>
            </a:r>
          </a:p>
          <a:p>
            <a:pPr marL="685800" marR="0" lvl="1" indent="-228600" algn="l"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8.2.1 Ergotamine-overuse headache</a:t>
            </a:r>
          </a:p>
          <a:p>
            <a:pPr marL="685800" marR="0" lvl="1" indent="-228600" algn="l"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8.2.2 Triptan-overuse headache</a:t>
            </a:r>
          </a:p>
          <a:p>
            <a:pPr marL="685800" marR="0" lvl="1" indent="-228600" algn="l"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8.2.4 Opioid-overuse headache</a:t>
            </a:r>
          </a:p>
          <a:p>
            <a:pPr marL="685800" marR="0" lvl="1" indent="-228600" algn="l"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8.2.5 Combination-analgesic-overuse headache</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Regular intake on 15 days/month for &gt;3 months</a:t>
            </a:r>
          </a:p>
          <a:p>
            <a:pPr marL="685800" marR="0" lvl="1" indent="-228600" algn="l"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8.2.3 Non-opioid analgesic-overuse headache (Paracetamol (Acetaminophen), Acetylsalicylic acid, NSAIDS)</a:t>
            </a:r>
            <a:endParaRPr kumimoji="0" lang="ko-KR" altLang="en-US" sz="14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
        <p:nvSpPr>
          <p:cNvPr id="9" name="TextBox 7">
            <a:extLst>
              <a:ext uri="{FF2B5EF4-FFF2-40B4-BE49-F238E27FC236}">
                <a16:creationId xmlns:a16="http://schemas.microsoft.com/office/drawing/2014/main" id="{A1EA79BF-1B36-417D-A6E8-450E21BFD3F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003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9563" y="0"/>
            <a:ext cx="8964705" cy="971550"/>
          </a:xfrm>
        </p:spPr>
        <p:txBody>
          <a:bodyPr>
            <a:normAutofit fontScale="90000"/>
          </a:bodyPr>
          <a:lstStyle/>
          <a:p>
            <a:pPr algn="ctr"/>
            <a:r>
              <a:rPr lang="en-US" altLang="ko-KR" sz="3600" b="1" dirty="0">
                <a:solidFill>
                  <a:schemeClr val="accent1">
                    <a:lumMod val="50000"/>
                  </a:schemeClr>
                </a:solidFill>
                <a:latin typeface="Calibri" panose="020F0502020204030204"/>
              </a:rPr>
              <a:t>8.3 Headache attributed to substance withdrawal</a:t>
            </a:r>
          </a:p>
        </p:txBody>
      </p:sp>
      <p:sp>
        <p:nvSpPr>
          <p:cNvPr id="5" name="내용 개체 틀 2"/>
          <p:cNvSpPr>
            <a:spLocks noGrp="1"/>
          </p:cNvSpPr>
          <p:nvPr>
            <p:ph idx="1"/>
          </p:nvPr>
        </p:nvSpPr>
        <p:spPr>
          <a:xfrm>
            <a:off x="322730" y="1125690"/>
            <a:ext cx="8721538" cy="5351305"/>
          </a:xfrm>
        </p:spPr>
        <p:txBody>
          <a:bodyPr>
            <a:noAutofit/>
          </a:bodyPr>
          <a:lstStyle/>
          <a:p>
            <a:pPr marL="895350" indent="-895350">
              <a:buNone/>
            </a:pPr>
            <a:endParaRPr lang="en-US" altLang="ko-KR" sz="2400" dirty="0"/>
          </a:p>
          <a:p>
            <a:pPr marL="895350" indent="-895350">
              <a:buNone/>
            </a:pPr>
            <a:r>
              <a:rPr lang="en-US" altLang="ko-KR" sz="2400" dirty="0"/>
              <a:t>8.3.1	Caffeine-withdrawal headache</a:t>
            </a:r>
          </a:p>
          <a:p>
            <a:pPr marL="895350" indent="-895350">
              <a:buNone/>
            </a:pPr>
            <a:r>
              <a:rPr lang="en-US" altLang="ko-KR" sz="2400" dirty="0"/>
              <a:t>8.3.2	Opioid-withdrawal headache</a:t>
            </a:r>
          </a:p>
          <a:p>
            <a:pPr marL="895350" indent="-895350">
              <a:buNone/>
            </a:pPr>
            <a:r>
              <a:rPr lang="en-US" altLang="ko-KR" sz="2400" dirty="0"/>
              <a:t>8.3.3	</a:t>
            </a:r>
            <a:r>
              <a:rPr lang="en-US" altLang="ko-KR" sz="2400" dirty="0" err="1"/>
              <a:t>Oestrogen</a:t>
            </a:r>
            <a:r>
              <a:rPr lang="en-US" altLang="ko-KR" sz="2400" dirty="0"/>
              <a:t>-withdrawal headache</a:t>
            </a:r>
          </a:p>
          <a:p>
            <a:pPr marL="895350" indent="-895350">
              <a:buNone/>
            </a:pPr>
            <a:r>
              <a:rPr lang="en-US" altLang="ko-KR" sz="2400" dirty="0"/>
              <a:t>8.3.4	Headache attributed to withdrawal from chronic use of other substance</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5F9E4E-3AE3-4C58-832C-29780DE8CCE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90857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514350" lvl="0" indent="-514350" fontAlgn="base">
              <a:buFont typeface="+mj-lt"/>
              <a:buAutoNum type="alphaUcPeriod"/>
            </a:pPr>
            <a:r>
              <a:rPr lang="en-US" altLang="ko-KR" sz="2400" dirty="0"/>
              <a:t>Headache fulfilling criterion C</a:t>
            </a:r>
            <a:endParaRPr lang="ko-KR" altLang="ko-KR" sz="2400" dirty="0"/>
          </a:p>
          <a:p>
            <a:pPr marL="514350" lvl="0" indent="-514350" fontAlgn="base">
              <a:buFont typeface="+mj-lt"/>
              <a:buAutoNum type="alphaUcPeriod"/>
            </a:pPr>
            <a:r>
              <a:rPr lang="en-US" altLang="ko-KR" sz="2400" dirty="0"/>
              <a:t>Caffeine consumption of &gt;200 mg/day for &gt;2 weeks, which has been interrupted or delayed</a:t>
            </a:r>
            <a:endParaRPr lang="ko-KR" altLang="ko-KR" sz="2400" dirty="0"/>
          </a:p>
          <a:p>
            <a:pPr marL="514350" lvl="0" indent="-514350" fontAlgn="base">
              <a:buFont typeface="+mj-lt"/>
              <a:buAutoNum type="alphaUcPeriod"/>
            </a:pPr>
            <a:r>
              <a:rPr lang="en-US" altLang="ko-KR" sz="2400" dirty="0"/>
              <a:t>Evidence of causation demonstrated by both of the following:</a:t>
            </a:r>
            <a:endParaRPr lang="ko-KR" altLang="ko-KR" sz="2400" dirty="0"/>
          </a:p>
          <a:p>
            <a:pPr marL="984250" lvl="1" indent="-457200" fontAlgn="base">
              <a:buFont typeface="+mj-lt"/>
              <a:buAutoNum type="arabicPeriod"/>
            </a:pPr>
            <a:r>
              <a:rPr lang="en-US" altLang="ko-KR" sz="2000" dirty="0"/>
              <a:t>Headache has developed within 24 hours after last caffeine intake</a:t>
            </a:r>
            <a:endParaRPr lang="ko-KR" altLang="ko-KR" sz="2000" dirty="0"/>
          </a:p>
          <a:p>
            <a:pPr marL="984250" lvl="1" indent="-457200" fontAlgn="base">
              <a:buFont typeface="+mj-lt"/>
              <a:buAutoNum type="arabicPeriod"/>
            </a:pPr>
            <a:r>
              <a:rPr lang="en-US" altLang="ko-KR" sz="2000" dirty="0"/>
              <a:t>Either or both of the following:</a:t>
            </a:r>
            <a:endParaRPr lang="ko-KR" altLang="ko-KR" sz="2000" dirty="0"/>
          </a:p>
          <a:p>
            <a:pPr marL="1341438" lvl="3" indent="-342900" fontAlgn="base">
              <a:buFont typeface="+mj-lt"/>
              <a:buAutoNum type="alphaLcPeriod"/>
            </a:pPr>
            <a:r>
              <a:rPr lang="en-US" altLang="ko-KR" dirty="0"/>
              <a:t>headache is relieved within one hour by intake of caffeine 100 mg</a:t>
            </a:r>
          </a:p>
          <a:p>
            <a:pPr marL="1341438" lvl="3" indent="-342900" fontAlgn="base">
              <a:buFont typeface="+mj-lt"/>
              <a:buAutoNum type="alphaLcPeriod"/>
            </a:pPr>
            <a:r>
              <a:rPr lang="en-US" altLang="ko-KR" dirty="0"/>
              <a:t>headache has resolved within seven days after total caffeine withdrawal </a:t>
            </a:r>
          </a:p>
          <a:p>
            <a:pPr marL="514350" indent="-514350">
              <a:buFont typeface="+mj-lt"/>
              <a:buAutoNum type="alphaUcPeriod"/>
            </a:pPr>
            <a:r>
              <a:rPr lang="en-US" altLang="ko-KR" sz="2400" dirty="0"/>
              <a:t>Not better accounted for by another ICHD-3 diagnosis</a:t>
            </a:r>
            <a:endParaRPr lang="en-US" altLang="ko-KR" sz="6000" dirty="0"/>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8.3.1 Caffeine-withdrawal headache</a:t>
            </a:r>
          </a:p>
        </p:txBody>
      </p:sp>
      <p:sp>
        <p:nvSpPr>
          <p:cNvPr id="8" name="TextBox 7">
            <a:extLst>
              <a:ext uri="{FF2B5EF4-FFF2-40B4-BE49-F238E27FC236}">
                <a16:creationId xmlns:a16="http://schemas.microsoft.com/office/drawing/2014/main" id="{A664D437-D5EF-48AF-9A84-91820A273E4D}"/>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7140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rPr>
              <a:t>9. Headache attributed to infection</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447675" indent="-447675">
              <a:buNone/>
            </a:pPr>
            <a:endParaRPr lang="en-US" altLang="ko-KR" sz="2400" dirty="0"/>
          </a:p>
          <a:p>
            <a:pPr marL="447675" indent="-447675">
              <a:buNone/>
            </a:pPr>
            <a:r>
              <a:rPr lang="en-US" altLang="ko-KR" sz="2400" dirty="0"/>
              <a:t>9.1	Headache attributed to intracranial infection</a:t>
            </a:r>
          </a:p>
          <a:p>
            <a:pPr marL="447675" indent="-447675">
              <a:buNone/>
            </a:pPr>
            <a:r>
              <a:rPr lang="en-US" altLang="ko-KR" sz="2400" dirty="0"/>
              <a:t>9.2	Headache attributed to systemic infection</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7AC2B7-D2C2-4F5A-BE84-D736351A557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3130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9.1 Headache attributed to intracranial infection</a:t>
            </a:r>
          </a:p>
        </p:txBody>
      </p:sp>
      <p:sp>
        <p:nvSpPr>
          <p:cNvPr id="5" name="내용 개체 틀 2"/>
          <p:cNvSpPr>
            <a:spLocks noGrp="1"/>
          </p:cNvSpPr>
          <p:nvPr>
            <p:ph idx="1"/>
          </p:nvPr>
        </p:nvSpPr>
        <p:spPr>
          <a:xfrm>
            <a:off x="322730" y="1171575"/>
            <a:ext cx="8721538" cy="5035195"/>
          </a:xfrm>
        </p:spPr>
        <p:txBody>
          <a:bodyPr>
            <a:noAutofit/>
          </a:bodyPr>
          <a:lstStyle/>
          <a:p>
            <a:pPr marL="447675" indent="-447675">
              <a:buNone/>
            </a:pPr>
            <a:r>
              <a:rPr lang="en-US" altLang="ko-KR" sz="2400" dirty="0"/>
              <a:t>9.1.1	Headache attributed to bacterial meningitis or 	meningoencephalitis</a:t>
            </a:r>
          </a:p>
          <a:p>
            <a:pPr marL="447675" indent="-447675">
              <a:buNone/>
            </a:pPr>
            <a:r>
              <a:rPr lang="en-US" altLang="ko-KR" sz="2400" dirty="0"/>
              <a:t>9.1.2	Headache attributed to viral meningitis or encephalitis</a:t>
            </a:r>
          </a:p>
          <a:p>
            <a:pPr marL="447675" indent="-447675">
              <a:buNone/>
            </a:pPr>
            <a:r>
              <a:rPr lang="en-US" altLang="ko-KR" sz="2400" dirty="0"/>
              <a:t>9.1.3	Headache attributed to intracranial fungal or other parasitic 	infection</a:t>
            </a:r>
          </a:p>
          <a:p>
            <a:pPr marL="447675" indent="-447675">
              <a:buNone/>
            </a:pPr>
            <a:r>
              <a:rPr lang="en-US" altLang="ko-KR" sz="2400" dirty="0"/>
              <a:t>9.1.4	Headache attributed to localized brain infection</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6CE273-4CB3-4546-B79D-65D8C0628CA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18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rPr>
              <a:t>9.2 Headache attributed to systemic infection</a:t>
            </a:r>
          </a:p>
        </p:txBody>
      </p:sp>
      <p:sp>
        <p:nvSpPr>
          <p:cNvPr id="5" name="내용 개체 틀 2"/>
          <p:cNvSpPr>
            <a:spLocks noGrp="1"/>
          </p:cNvSpPr>
          <p:nvPr>
            <p:ph idx="1"/>
          </p:nvPr>
        </p:nvSpPr>
        <p:spPr>
          <a:xfrm>
            <a:off x="322730" y="1171575"/>
            <a:ext cx="8721538" cy="5035195"/>
          </a:xfrm>
        </p:spPr>
        <p:txBody>
          <a:bodyPr>
            <a:noAutofit/>
          </a:bodyPr>
          <a:lstStyle/>
          <a:p>
            <a:pPr marL="0" indent="0">
              <a:buNone/>
            </a:pPr>
            <a:r>
              <a:rPr lang="en-US" altLang="ko-KR" sz="2400" dirty="0"/>
              <a:t>9.2.1	Headache attributed to systemic bacterial infection</a:t>
            </a:r>
            <a:endParaRPr lang="ko-KR" altLang="ko-KR" sz="2400" dirty="0"/>
          </a:p>
          <a:p>
            <a:pPr marL="0" indent="0">
              <a:buNone/>
            </a:pPr>
            <a:r>
              <a:rPr lang="en-US" altLang="ko-KR" sz="2000" dirty="0"/>
              <a:t>	9.2.1.1	Acute headache attributed to systemic bacterial infection</a:t>
            </a:r>
            <a:endParaRPr lang="ko-KR" altLang="ko-KR" sz="2000" dirty="0"/>
          </a:p>
          <a:p>
            <a:pPr marL="0" indent="0">
              <a:buNone/>
            </a:pPr>
            <a:r>
              <a:rPr lang="en-US" altLang="ko-KR" sz="2000" dirty="0"/>
              <a:t>	9.2.1.2	Chronic headache attributed to systemic bacterial infection</a:t>
            </a:r>
            <a:endParaRPr lang="ko-KR" altLang="ko-KR" sz="2000" dirty="0"/>
          </a:p>
          <a:p>
            <a:pPr marL="0" indent="0">
              <a:buNone/>
            </a:pPr>
            <a:r>
              <a:rPr lang="en-US" altLang="ko-KR" sz="2400" dirty="0"/>
              <a:t>9.2.2	Headache attributed to systemic viral infection</a:t>
            </a:r>
            <a:endParaRPr lang="ko-KR" altLang="ko-KR" sz="2400" dirty="0"/>
          </a:p>
          <a:p>
            <a:pPr marL="0" indent="0">
              <a:buNone/>
            </a:pPr>
            <a:r>
              <a:rPr lang="en-US" altLang="ko-KR" sz="2000" dirty="0"/>
              <a:t>	9.2.2.1	Acute headache attributed to systemic viral infection</a:t>
            </a:r>
            <a:endParaRPr lang="ko-KR" altLang="ko-KR" sz="2000" dirty="0"/>
          </a:p>
          <a:p>
            <a:pPr marL="0" indent="0">
              <a:buNone/>
            </a:pPr>
            <a:r>
              <a:rPr lang="en-US" altLang="ko-KR" sz="2000" dirty="0"/>
              <a:t>	9.2.2.2	Chronic headache attributed to systemic viral infection</a:t>
            </a:r>
            <a:endParaRPr lang="ko-KR" altLang="ko-KR" sz="2000" dirty="0"/>
          </a:p>
          <a:p>
            <a:pPr marL="0" indent="0">
              <a:buNone/>
            </a:pPr>
            <a:r>
              <a:rPr lang="en-US" altLang="ko-KR" sz="2400" dirty="0"/>
              <a:t>9.2.3	Headache attributed to other systemic infection</a:t>
            </a:r>
          </a:p>
          <a:p>
            <a:pPr marL="0" indent="0">
              <a:buNone/>
            </a:pPr>
            <a:r>
              <a:rPr lang="en-US" altLang="ko-KR" sz="2000" dirty="0"/>
              <a:t>	9.2.3.1	Acute headache attributed to other systemic infection</a:t>
            </a:r>
          </a:p>
          <a:p>
            <a:pPr marL="0" indent="0">
              <a:buNone/>
            </a:pPr>
            <a:r>
              <a:rPr lang="en-US" altLang="ko-KR" sz="2000" dirty="0"/>
              <a:t>	9.2.3.2	Chronic headache attributed to other systemic infection</a:t>
            </a:r>
          </a:p>
          <a:p>
            <a:pPr marL="0" indent="0">
              <a:buNone/>
            </a:pP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0F3972-6B49-4791-88DA-3E3D0C9FBE0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1520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731" y="0"/>
            <a:ext cx="8944537" cy="971550"/>
          </a:xfrm>
        </p:spPr>
        <p:txBody>
          <a:bodyPr>
            <a:normAutofit fontScale="90000"/>
          </a:bodyPr>
          <a:lstStyle/>
          <a:p>
            <a:pPr algn="ctr"/>
            <a:r>
              <a:rPr lang="en-US" altLang="ko-KR" sz="3600" b="1" dirty="0">
                <a:solidFill>
                  <a:schemeClr val="accent1">
                    <a:lumMod val="50000"/>
                  </a:schemeClr>
                </a:solidFill>
                <a:latin typeface="Calibri" panose="020F0502020204030204"/>
              </a:rPr>
              <a:t>10. Headache attributed to disorder of homoeostasis</a:t>
            </a:r>
          </a:p>
        </p:txBody>
      </p:sp>
      <p:sp>
        <p:nvSpPr>
          <p:cNvPr id="5" name="내용 개체 틀 2"/>
          <p:cNvSpPr>
            <a:spLocks noGrp="1"/>
          </p:cNvSpPr>
          <p:nvPr>
            <p:ph idx="1"/>
          </p:nvPr>
        </p:nvSpPr>
        <p:spPr>
          <a:xfrm>
            <a:off x="322730" y="1171575"/>
            <a:ext cx="8721538" cy="5035195"/>
          </a:xfrm>
        </p:spPr>
        <p:txBody>
          <a:bodyPr>
            <a:noAutofit/>
          </a:bodyPr>
          <a:lstStyle/>
          <a:p>
            <a:pPr marL="0" indent="0">
              <a:buNone/>
            </a:pPr>
            <a:r>
              <a:rPr lang="en-US" altLang="ko-KR" sz="2400" dirty="0">
                <a:latin typeface="Calibri" panose="020F0502020204030204" pitchFamily="34" charset="0"/>
                <a:cs typeface="Calibri" panose="020F0502020204030204" pitchFamily="34" charset="0"/>
              </a:rPr>
              <a:t>10.1	Headache attributed to hypoxia and/or hypercapnia</a:t>
            </a:r>
            <a:endParaRPr lang="ko-KR" altLang="ko-KR" sz="2400" dirty="0">
              <a:latin typeface="Calibri" panose="020F0502020204030204" pitchFamily="34" charset="0"/>
              <a:cs typeface="Calibri" panose="020F0502020204030204" pitchFamily="34" charset="0"/>
            </a:endParaRPr>
          </a:p>
          <a:p>
            <a:pPr marL="0" indent="0">
              <a:buNone/>
            </a:pPr>
            <a:r>
              <a:rPr lang="en-US" altLang="ko-KR" sz="2400" dirty="0">
                <a:latin typeface="Calibri" panose="020F0502020204030204" pitchFamily="34" charset="0"/>
                <a:cs typeface="Calibri" panose="020F0502020204030204" pitchFamily="34" charset="0"/>
              </a:rPr>
              <a:t>10.2	Dialysis headache</a:t>
            </a:r>
            <a:endParaRPr lang="ko-KR" altLang="ko-KR" sz="2400" dirty="0">
              <a:latin typeface="Calibri" panose="020F0502020204030204" pitchFamily="34" charset="0"/>
              <a:cs typeface="Calibri" panose="020F0502020204030204" pitchFamily="34" charset="0"/>
            </a:endParaRPr>
          </a:p>
          <a:p>
            <a:pPr marL="0" indent="0">
              <a:buNone/>
            </a:pPr>
            <a:r>
              <a:rPr lang="en-US" altLang="ko-KR" sz="2400" dirty="0">
                <a:latin typeface="Calibri" panose="020F0502020204030204" pitchFamily="34" charset="0"/>
                <a:cs typeface="Calibri" panose="020F0502020204030204" pitchFamily="34" charset="0"/>
              </a:rPr>
              <a:t>10.3	Headache attributed to arterial hypertension</a:t>
            </a:r>
            <a:endParaRPr lang="ko-KR" altLang="ko-KR" sz="2400" dirty="0">
              <a:latin typeface="Calibri" panose="020F0502020204030204" pitchFamily="34" charset="0"/>
              <a:cs typeface="Calibri" panose="020F0502020204030204" pitchFamily="34" charset="0"/>
            </a:endParaRPr>
          </a:p>
          <a:p>
            <a:pPr marL="0" indent="0">
              <a:buNone/>
            </a:pPr>
            <a:r>
              <a:rPr lang="en-US" altLang="ko-KR" sz="2400" dirty="0">
                <a:latin typeface="Calibri" panose="020F0502020204030204" pitchFamily="34" charset="0"/>
                <a:cs typeface="Calibri" panose="020F0502020204030204" pitchFamily="34" charset="0"/>
              </a:rPr>
              <a:t>10.4	Headache attributed to hypothyroidism</a:t>
            </a:r>
            <a:endParaRPr lang="ko-KR" altLang="ko-KR" sz="2400" dirty="0">
              <a:latin typeface="Calibri" panose="020F0502020204030204" pitchFamily="34" charset="0"/>
              <a:cs typeface="Calibri" panose="020F0502020204030204" pitchFamily="34" charset="0"/>
            </a:endParaRPr>
          </a:p>
          <a:p>
            <a:pPr marL="0" indent="0">
              <a:buNone/>
            </a:pPr>
            <a:r>
              <a:rPr lang="en-US" altLang="ko-KR" sz="2400" dirty="0">
                <a:latin typeface="Calibri" panose="020F0502020204030204" pitchFamily="34" charset="0"/>
                <a:cs typeface="Calibri" panose="020F0502020204030204" pitchFamily="34" charset="0"/>
              </a:rPr>
              <a:t>10.5	Headache attributed to fasting</a:t>
            </a:r>
            <a:endParaRPr lang="ko-KR" altLang="ko-KR" sz="2400" dirty="0">
              <a:latin typeface="Calibri" panose="020F0502020204030204" pitchFamily="34" charset="0"/>
              <a:cs typeface="Calibri" panose="020F0502020204030204" pitchFamily="34" charset="0"/>
            </a:endParaRPr>
          </a:p>
          <a:p>
            <a:pPr marL="0" indent="0">
              <a:buNone/>
            </a:pPr>
            <a:r>
              <a:rPr lang="en-US" altLang="ko-KR" sz="2400" dirty="0">
                <a:latin typeface="Calibri" panose="020F0502020204030204" pitchFamily="34" charset="0"/>
                <a:cs typeface="Calibri" panose="020F0502020204030204" pitchFamily="34" charset="0"/>
              </a:rPr>
              <a:t>10.6	Cardiac cephalalgia</a:t>
            </a:r>
            <a:endParaRPr lang="ko-KR" altLang="ko-KR" sz="2400" dirty="0">
              <a:latin typeface="Calibri" panose="020F0502020204030204" pitchFamily="34" charset="0"/>
              <a:cs typeface="Calibri" panose="020F0502020204030204" pitchFamily="34" charset="0"/>
            </a:endParaRPr>
          </a:p>
          <a:p>
            <a:pPr marL="0" indent="0">
              <a:buNone/>
            </a:pPr>
            <a:r>
              <a:rPr lang="en-US" altLang="ko-KR" sz="2400" dirty="0">
                <a:latin typeface="Calibri" panose="020F0502020204030204" pitchFamily="34" charset="0"/>
                <a:cs typeface="Calibri" panose="020F0502020204030204" pitchFamily="34" charset="0"/>
              </a:rPr>
              <a:t>10.7	Headache attributed to other disorder of homoeostasis</a:t>
            </a:r>
            <a:endParaRPr lang="ko-KR" altLang="ko-KR" sz="2400" dirty="0">
              <a:latin typeface="Calibri" panose="020F0502020204030204" pitchFamily="34" charset="0"/>
              <a:cs typeface="Calibri" panose="020F0502020204030204" pitchFamily="34" charset="0"/>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A3845B7-3841-471F-B7CF-EB11E98D29D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84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1.1 Migraine without aura</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78515"/>
          </a:xfrm>
        </p:spPr>
        <p:txBody>
          <a:bodyPr>
            <a:normAutofit/>
          </a:bodyPr>
          <a:lstStyle/>
          <a:p>
            <a:pPr marL="0" indent="0">
              <a:spcBef>
                <a:spcPct val="0"/>
              </a:spcBef>
              <a:spcAft>
                <a:spcPts val="1200"/>
              </a:spcAft>
              <a:buNone/>
            </a:pPr>
            <a:r>
              <a:rPr lang="en-US" altLang="en-US" sz="2400" b="1" i="1" dirty="0"/>
              <a:t>Comments</a:t>
            </a:r>
            <a:endParaRPr lang="en-GB" altLang="en-US" sz="2400" b="1" i="1" dirty="0"/>
          </a:p>
          <a:p>
            <a:pPr>
              <a:spcBef>
                <a:spcPct val="0"/>
              </a:spcBef>
              <a:spcAft>
                <a:spcPts val="1200"/>
              </a:spcAft>
            </a:pPr>
            <a:r>
              <a:rPr lang="en-GB" altLang="ko-KR" sz="2400" dirty="0"/>
              <a:t>Migraine headache is usually frontotemporal.</a:t>
            </a:r>
          </a:p>
          <a:p>
            <a:pPr>
              <a:spcBef>
                <a:spcPct val="0"/>
              </a:spcBef>
              <a:spcAft>
                <a:spcPts val="1200"/>
              </a:spcAft>
            </a:pPr>
            <a:r>
              <a:rPr lang="en-GB" altLang="ko-KR" sz="2400" dirty="0"/>
              <a:t>Migraine headache in children and adolescents is more often bilateral than is the case in adults.</a:t>
            </a:r>
          </a:p>
          <a:p>
            <a:pPr>
              <a:spcBef>
                <a:spcPct val="0"/>
              </a:spcBef>
              <a:spcAft>
                <a:spcPts val="1200"/>
              </a:spcAft>
            </a:pPr>
            <a:r>
              <a:rPr lang="en-GB" altLang="ko-KR" sz="2400" dirty="0"/>
              <a:t>Migraine attacks can be associated with cranial autonomic symptoms and symptoms of cutaneous allodynia.</a:t>
            </a:r>
          </a:p>
          <a:p>
            <a:pPr>
              <a:spcBef>
                <a:spcPct val="0"/>
              </a:spcBef>
              <a:spcAft>
                <a:spcPts val="1200"/>
              </a:spcAft>
            </a:pPr>
            <a:r>
              <a:rPr lang="en-GB" altLang="ko-KR" sz="2400" dirty="0"/>
              <a:t>Migraine without aura often has a menstrual relationship. ICHD-3 offers criteria for A1.1.1 Pure menstrual migraine and A1.1.2 </a:t>
            </a:r>
            <a:r>
              <a:rPr lang="en-GB" altLang="ko-KR" sz="2400" dirty="0" err="1"/>
              <a:t>Menstrually</a:t>
            </a:r>
            <a:r>
              <a:rPr lang="en-GB" altLang="ko-KR" sz="2400" dirty="0"/>
              <a:t>-related migraine.</a:t>
            </a:r>
            <a:endParaRPr lang="en-GB" altLang="en-US"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A27408F9-483E-425F-81B0-18681E7C7FF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77293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731" y="0"/>
            <a:ext cx="8944537" cy="971550"/>
          </a:xfrm>
        </p:spPr>
        <p:txBody>
          <a:bodyPr>
            <a:normAutofit fontScale="90000"/>
          </a:bodyPr>
          <a:lstStyle/>
          <a:p>
            <a:pPr algn="ctr"/>
            <a:r>
              <a:rPr lang="en-US" altLang="ko-KR" sz="3600" b="1" dirty="0">
                <a:solidFill>
                  <a:schemeClr val="accent1">
                    <a:lumMod val="50000"/>
                  </a:schemeClr>
                </a:solidFill>
                <a:latin typeface="Calibri" panose="020F0502020204030204"/>
              </a:rPr>
              <a:t>10.1	Headache attributed to hypoxia and/or hypercapnia</a:t>
            </a:r>
          </a:p>
        </p:txBody>
      </p:sp>
      <p:sp>
        <p:nvSpPr>
          <p:cNvPr id="5" name="내용 개체 틀 2"/>
          <p:cNvSpPr>
            <a:spLocks noGrp="1"/>
          </p:cNvSpPr>
          <p:nvPr>
            <p:ph idx="1"/>
          </p:nvPr>
        </p:nvSpPr>
        <p:spPr>
          <a:xfrm>
            <a:off x="322730" y="1171575"/>
            <a:ext cx="8721538" cy="5035195"/>
          </a:xfrm>
        </p:spPr>
        <p:txBody>
          <a:bodyPr>
            <a:noAutofit/>
          </a:bodyPr>
          <a:lstStyle/>
          <a:p>
            <a:pPr marL="0" indent="0">
              <a:buNone/>
            </a:pPr>
            <a:endParaRPr lang="en-US" altLang="ko-KR" sz="2400" dirty="0"/>
          </a:p>
          <a:p>
            <a:pPr marL="0" indent="0">
              <a:buNone/>
            </a:pPr>
            <a:r>
              <a:rPr lang="en-US" altLang="ko-KR" sz="2400" dirty="0"/>
              <a:t>10.1.1	  High-altitude headache</a:t>
            </a:r>
          </a:p>
          <a:p>
            <a:pPr marL="0" indent="0">
              <a:buNone/>
            </a:pPr>
            <a:r>
              <a:rPr lang="en-US" altLang="ko-KR" sz="2400" dirty="0"/>
              <a:t>10.1.2	  Headache attributed to </a:t>
            </a:r>
            <a:r>
              <a:rPr lang="en-US" altLang="ko-KR" sz="2400" dirty="0" err="1"/>
              <a:t>aeroplane</a:t>
            </a:r>
            <a:r>
              <a:rPr lang="en-US" altLang="ko-KR" sz="2400" dirty="0"/>
              <a:t> travel</a:t>
            </a:r>
          </a:p>
          <a:p>
            <a:pPr marL="0" indent="0">
              <a:buNone/>
            </a:pPr>
            <a:r>
              <a:rPr lang="en-US" altLang="ko-KR" sz="2400" dirty="0"/>
              <a:t>10.1.3	  Diving headache</a:t>
            </a:r>
          </a:p>
          <a:p>
            <a:pPr marL="0" indent="0">
              <a:buNone/>
            </a:pPr>
            <a:r>
              <a:rPr lang="en-US" altLang="ko-KR" sz="2400" dirty="0"/>
              <a:t>10.1.4	  Sleep </a:t>
            </a:r>
            <a:r>
              <a:rPr lang="en-US" altLang="ko-KR" sz="2400" dirty="0" err="1"/>
              <a:t>apnoea</a:t>
            </a:r>
            <a:r>
              <a:rPr lang="en-US" altLang="ko-KR" sz="2400" dirty="0"/>
              <a:t> headache</a:t>
            </a:r>
          </a:p>
          <a:p>
            <a:pPr marL="0" indent="0">
              <a:buNone/>
            </a:pPr>
            <a:endParaRPr lang="ko-KR" altLang="ko-KR"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6E8358-0201-4929-9669-B9AE87ABBEE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24492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731" y="0"/>
            <a:ext cx="8944537" cy="971550"/>
          </a:xfrm>
        </p:spPr>
        <p:txBody>
          <a:bodyPr>
            <a:normAutofit fontScale="90000"/>
          </a:bodyPr>
          <a:lstStyle/>
          <a:p>
            <a:pPr algn="ctr"/>
            <a:r>
              <a:rPr lang="en-US" altLang="ko-KR" sz="3600" b="1" dirty="0">
                <a:solidFill>
                  <a:schemeClr val="accent1">
                    <a:lumMod val="50000"/>
                  </a:schemeClr>
                </a:solidFill>
                <a:latin typeface="Calibri" panose="020F0502020204030204"/>
              </a:rPr>
              <a:t>10.3	Headache attributed to arterial hypertension</a:t>
            </a:r>
          </a:p>
        </p:txBody>
      </p:sp>
      <p:sp>
        <p:nvSpPr>
          <p:cNvPr id="5" name="내용 개체 틀 2"/>
          <p:cNvSpPr>
            <a:spLocks noGrp="1"/>
          </p:cNvSpPr>
          <p:nvPr>
            <p:ph idx="1"/>
          </p:nvPr>
        </p:nvSpPr>
        <p:spPr>
          <a:xfrm>
            <a:off x="322730" y="1171575"/>
            <a:ext cx="8721538" cy="5035195"/>
          </a:xfrm>
        </p:spPr>
        <p:txBody>
          <a:bodyPr>
            <a:noAutofit/>
          </a:bodyPr>
          <a:lstStyle/>
          <a:p>
            <a:pPr marL="0" indent="0">
              <a:buNone/>
            </a:pPr>
            <a:endParaRPr lang="en-US" altLang="ko-KR" sz="2400" dirty="0"/>
          </a:p>
          <a:p>
            <a:pPr marL="0" indent="0">
              <a:buNone/>
            </a:pPr>
            <a:r>
              <a:rPr lang="en-US" altLang="ko-KR" sz="2400" dirty="0"/>
              <a:t>10.3.1	Headache attributed to </a:t>
            </a:r>
            <a:r>
              <a:rPr lang="en-US" altLang="ko-KR" sz="2400" dirty="0" err="1"/>
              <a:t>phaeochromocytoma</a:t>
            </a:r>
            <a:endParaRPr lang="en-US" altLang="ko-KR" sz="2400" dirty="0"/>
          </a:p>
          <a:p>
            <a:pPr marL="0" indent="0">
              <a:buNone/>
            </a:pPr>
            <a:r>
              <a:rPr lang="en-US" altLang="ko-KR" sz="2400" dirty="0"/>
              <a:t>10.3.2  	Headache attributed to hypertensive crisis without 	  	hypertensive encephalopathy</a:t>
            </a:r>
          </a:p>
          <a:p>
            <a:pPr marL="0" indent="0">
              <a:buNone/>
            </a:pPr>
            <a:r>
              <a:rPr lang="en-US" altLang="ko-KR" sz="2400" dirty="0"/>
              <a:t>10.3.3	Headache attributed to hypertensive 	 	 	  	encephalopathy</a:t>
            </a:r>
          </a:p>
          <a:p>
            <a:pPr marL="0" indent="0">
              <a:buNone/>
            </a:pPr>
            <a:r>
              <a:rPr lang="en-US" altLang="ko-KR" sz="2400" dirty="0"/>
              <a:t>10.3.4	Headache attributed to pre-eclampsia or eclampsia</a:t>
            </a:r>
          </a:p>
          <a:p>
            <a:pPr marL="0" indent="0">
              <a:buNone/>
            </a:pPr>
            <a:r>
              <a:rPr lang="en-US" altLang="ko-KR" sz="2400" dirty="0"/>
              <a:t>10.3.5  Headache attributed to autonomic dysreflexia</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3FAA0A-B316-44E3-98D3-BE071C3FCFE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1854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22730" y="1014873"/>
            <a:ext cx="8435787" cy="5035195"/>
          </a:xfrm>
        </p:spPr>
        <p:txBody>
          <a:bodyPr>
            <a:noAutofit/>
          </a:bodyPr>
          <a:lstStyle/>
          <a:p>
            <a:pPr marL="0" indent="0">
              <a:buNone/>
            </a:pPr>
            <a:r>
              <a:rPr lang="en-US" altLang="ko-KR" sz="2000" b="1" i="1" dirty="0"/>
              <a:t>Diagnostic Criteria</a:t>
            </a:r>
            <a:endParaRPr lang="en-US" altLang="ko-KR" sz="2000" dirty="0"/>
          </a:p>
          <a:p>
            <a:pPr marL="514350" lvl="0" indent="-514350" fontAlgn="base">
              <a:buFont typeface="+mj-lt"/>
              <a:buAutoNum type="alphaUcPeriod"/>
            </a:pPr>
            <a:r>
              <a:rPr lang="en-US" altLang="ko-KR" sz="2000" dirty="0"/>
              <a:t>Any headache fulfilling criterion C</a:t>
            </a:r>
          </a:p>
          <a:p>
            <a:pPr marL="514350" lvl="0" indent="-514350" fontAlgn="base">
              <a:buFont typeface="+mj-lt"/>
              <a:buAutoNum type="alphaUcPeriod"/>
            </a:pPr>
            <a:r>
              <a:rPr lang="en-US" altLang="ko-KR" sz="2000" dirty="0"/>
              <a:t>Acute myocardial </a:t>
            </a:r>
            <a:r>
              <a:rPr lang="en-US" altLang="ko-KR" sz="2000" dirty="0" err="1"/>
              <a:t>ischaemia</a:t>
            </a:r>
            <a:r>
              <a:rPr lang="en-US" altLang="ko-KR" sz="2000" dirty="0"/>
              <a:t> has been demonstrated</a:t>
            </a:r>
          </a:p>
          <a:p>
            <a:pPr marL="514350" lvl="0" indent="-514350" fontAlgn="base">
              <a:buFont typeface="+mj-lt"/>
              <a:buAutoNum type="alphaUcPeriod"/>
            </a:pPr>
            <a:r>
              <a:rPr lang="en-US" altLang="ko-KR" sz="2000" dirty="0"/>
              <a:t>Evidence of causation demonstrated by at least two of the following:</a:t>
            </a:r>
          </a:p>
          <a:p>
            <a:pPr marL="971550" lvl="1" indent="-514350" fontAlgn="base">
              <a:buFont typeface="+mj-lt"/>
              <a:buAutoNum type="arabicPeriod"/>
            </a:pPr>
            <a:r>
              <a:rPr lang="en-US" altLang="ko-KR" sz="1800" dirty="0"/>
              <a:t>Headache has developed in temporal relation to the onset of </a:t>
            </a:r>
            <a:r>
              <a:rPr lang="en-US" altLang="ko-KR" sz="1800" u="sng" dirty="0">
                <a:solidFill>
                  <a:srgbClr val="0000FF"/>
                </a:solidFill>
              </a:rPr>
              <a:t>acute myocardial </a:t>
            </a:r>
            <a:r>
              <a:rPr lang="en-US" altLang="ko-KR" sz="1800" u="sng" dirty="0" err="1">
                <a:solidFill>
                  <a:srgbClr val="0000FF"/>
                </a:solidFill>
              </a:rPr>
              <a:t>ischaemia</a:t>
            </a:r>
            <a:endParaRPr lang="en-US" altLang="ko-KR" sz="1800" u="sng" dirty="0">
              <a:solidFill>
                <a:srgbClr val="0000FF"/>
              </a:solidFill>
            </a:endParaRPr>
          </a:p>
          <a:p>
            <a:pPr marL="971550" lvl="1" indent="-514350" fontAlgn="base">
              <a:buFont typeface="+mj-lt"/>
              <a:buAutoNum type="arabicPeriod"/>
            </a:pPr>
            <a:r>
              <a:rPr lang="en-US" altLang="ko-KR" sz="1800" dirty="0"/>
              <a:t>Either or both of the following:</a:t>
            </a:r>
          </a:p>
          <a:p>
            <a:pPr marL="984250" lvl="2" indent="0" fontAlgn="base">
              <a:buNone/>
            </a:pPr>
            <a:r>
              <a:rPr lang="en-US" altLang="ko-KR" sz="1600" dirty="0"/>
              <a:t>a) headache has significantly worsened in parallel with worsening of the myocardial  </a:t>
            </a:r>
            <a:r>
              <a:rPr lang="en-US" altLang="ko-KR" sz="1600" dirty="0" err="1"/>
              <a:t>ischaemia</a:t>
            </a:r>
            <a:endParaRPr lang="en-US" altLang="ko-KR" sz="1600" dirty="0"/>
          </a:p>
          <a:p>
            <a:pPr marL="984250" lvl="2" indent="0" fontAlgn="base">
              <a:buNone/>
            </a:pPr>
            <a:r>
              <a:rPr lang="en-US" altLang="ko-KR" sz="1600" dirty="0"/>
              <a:t>b) headache has significantly improved or resolved in parallel with improvement in or resolution of the myocardial </a:t>
            </a:r>
            <a:r>
              <a:rPr lang="en-US" altLang="ko-KR" sz="1600" dirty="0" err="1"/>
              <a:t>ischaemia</a:t>
            </a:r>
            <a:endParaRPr lang="en-US" altLang="ko-KR" sz="1600" dirty="0"/>
          </a:p>
          <a:p>
            <a:pPr marL="971550" lvl="1" indent="-514350" fontAlgn="base">
              <a:buFont typeface="+mj-lt"/>
              <a:buAutoNum type="arabicPeriod"/>
            </a:pPr>
            <a:r>
              <a:rPr lang="en-US" altLang="ko-KR" sz="1800" dirty="0"/>
              <a:t>headache has at least two of the following four characteristics:</a:t>
            </a:r>
          </a:p>
          <a:p>
            <a:pPr marL="914400" lvl="2" indent="0" fontAlgn="base">
              <a:buNone/>
            </a:pPr>
            <a:r>
              <a:rPr lang="en-US" altLang="ko-KR" sz="1600" dirty="0"/>
              <a:t> a) moderate to severe intensity                                            b) accompanied by nausea</a:t>
            </a:r>
          </a:p>
          <a:p>
            <a:pPr marL="914400" lvl="2" indent="0" fontAlgn="base">
              <a:buNone/>
            </a:pPr>
            <a:r>
              <a:rPr lang="en-US" altLang="ko-KR" sz="1600" dirty="0"/>
              <a:t> c) Not accompanied by </a:t>
            </a:r>
            <a:r>
              <a:rPr lang="en-US" altLang="ko-KR" sz="1600" dirty="0" err="1"/>
              <a:t>phototophia</a:t>
            </a:r>
            <a:r>
              <a:rPr lang="en-US" altLang="ko-KR" sz="1600" dirty="0"/>
              <a:t> or phonophobia      d) </a:t>
            </a:r>
            <a:r>
              <a:rPr lang="en-US" altLang="ko-KR" sz="1600" u="sng" dirty="0">
                <a:solidFill>
                  <a:srgbClr val="0000FF"/>
                </a:solidFill>
              </a:rPr>
              <a:t>aggravated by exertion</a:t>
            </a:r>
          </a:p>
          <a:p>
            <a:pPr marL="971550" lvl="1" indent="-514350" fontAlgn="base">
              <a:buFont typeface="+mj-lt"/>
              <a:buAutoNum type="arabicPeriod"/>
            </a:pPr>
            <a:r>
              <a:rPr lang="en-US" altLang="ko-KR" sz="1800" dirty="0"/>
              <a:t>headache is </a:t>
            </a:r>
            <a:r>
              <a:rPr lang="en-US" altLang="ko-KR" sz="1800" u="sng" dirty="0">
                <a:solidFill>
                  <a:srgbClr val="0000FF"/>
                </a:solidFill>
              </a:rPr>
              <a:t>relieved by nitroglycerine</a:t>
            </a:r>
            <a:r>
              <a:rPr lang="en-US" altLang="ko-KR" sz="1800" dirty="0"/>
              <a:t> or derivatives of it</a:t>
            </a:r>
          </a:p>
          <a:p>
            <a:pPr marL="514350" lvl="0" indent="-514350" fontAlgn="base">
              <a:buFont typeface="+mj-lt"/>
              <a:buAutoNum type="alphaUcPeriod"/>
            </a:pPr>
            <a:r>
              <a:rPr lang="en-US" altLang="ko-KR" sz="2000" dirty="0"/>
              <a:t>Not better accounted for by another ICHD-3 diagnosis</a:t>
            </a:r>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10.6 Cardiac cephalalgia</a:t>
            </a:r>
          </a:p>
        </p:txBody>
      </p:sp>
      <p:sp>
        <p:nvSpPr>
          <p:cNvPr id="8" name="TextBox 7">
            <a:extLst>
              <a:ext uri="{FF2B5EF4-FFF2-40B4-BE49-F238E27FC236}">
                <a16:creationId xmlns:a16="http://schemas.microsoft.com/office/drawing/2014/main" id="{8CD54132-E699-4165-B954-B239F767660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9025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731" y="0"/>
            <a:ext cx="8944537" cy="971550"/>
          </a:xfrm>
        </p:spPr>
        <p:txBody>
          <a:bodyPr>
            <a:noAutofit/>
          </a:bodyPr>
          <a:lstStyle/>
          <a:p>
            <a:pPr algn="ctr"/>
            <a:r>
              <a:rPr lang="en-US" altLang="ko-KR" sz="2000" b="1" dirty="0">
                <a:solidFill>
                  <a:schemeClr val="accent1">
                    <a:lumMod val="50000"/>
                  </a:schemeClr>
                </a:solidFill>
                <a:latin typeface="Calibri" panose="020F0502020204030204"/>
              </a:rPr>
              <a:t>11. Headache or facial pain attributed to disorder of the cranium, neck, eyes, ears, nose, sinuses, teeth, mouth or other facial or cervical structure</a:t>
            </a:r>
          </a:p>
        </p:txBody>
      </p:sp>
      <p:sp>
        <p:nvSpPr>
          <p:cNvPr id="5" name="내용 개체 틀 2"/>
          <p:cNvSpPr>
            <a:spLocks noGrp="1"/>
          </p:cNvSpPr>
          <p:nvPr>
            <p:ph idx="1"/>
          </p:nvPr>
        </p:nvSpPr>
        <p:spPr>
          <a:xfrm>
            <a:off x="322730" y="1171575"/>
            <a:ext cx="8721538" cy="5035195"/>
          </a:xfrm>
        </p:spPr>
        <p:txBody>
          <a:bodyPr>
            <a:noAutofit/>
          </a:bodyPr>
          <a:lstStyle/>
          <a:p>
            <a:pPr marL="0" indent="0">
              <a:buNone/>
            </a:pPr>
            <a:endParaRPr lang="en-US" altLang="ko-KR" sz="2400" dirty="0"/>
          </a:p>
          <a:p>
            <a:pPr marL="0" indent="0">
              <a:buNone/>
            </a:pPr>
            <a:r>
              <a:rPr lang="en-US" altLang="ko-KR" sz="2400" dirty="0"/>
              <a:t>11.1	Headache attributed to disorder of cranial bone</a:t>
            </a:r>
          </a:p>
          <a:p>
            <a:pPr marL="0" indent="0">
              <a:buNone/>
            </a:pPr>
            <a:r>
              <a:rPr lang="en-US" altLang="ko-KR" sz="2400" dirty="0"/>
              <a:t>11.2	Headache attributed to disorder of the neck</a:t>
            </a:r>
          </a:p>
          <a:p>
            <a:pPr marL="0" indent="0">
              <a:buNone/>
            </a:pPr>
            <a:r>
              <a:rPr lang="en-US" altLang="ko-KR" sz="2400" dirty="0"/>
              <a:t>11.3	Headache attributed to disorder of the eyes</a:t>
            </a:r>
          </a:p>
          <a:p>
            <a:pPr marL="0" indent="0">
              <a:buNone/>
            </a:pPr>
            <a:r>
              <a:rPr lang="en-US" altLang="ko-KR" sz="2400" dirty="0"/>
              <a:t>11.4	Headache attributed to disorder of the ears</a:t>
            </a:r>
          </a:p>
          <a:p>
            <a:pPr marL="0" indent="0">
              <a:buNone/>
            </a:pPr>
            <a:r>
              <a:rPr lang="en-US" altLang="ko-KR" sz="2400" dirty="0"/>
              <a:t>11.5 	Headache attributed to disorder of the nose or paranasal 	sinuses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0EBB5C0-1507-4D60-A557-7C263F89EB4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5366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731" y="0"/>
            <a:ext cx="8944537" cy="971550"/>
          </a:xfrm>
        </p:spPr>
        <p:txBody>
          <a:bodyPr>
            <a:noAutofit/>
          </a:bodyPr>
          <a:lstStyle/>
          <a:p>
            <a:pPr algn="ctr"/>
            <a:r>
              <a:rPr lang="en-US" altLang="ko-KR" sz="2000" b="1" dirty="0">
                <a:solidFill>
                  <a:schemeClr val="accent1">
                    <a:lumMod val="50000"/>
                  </a:schemeClr>
                </a:solidFill>
                <a:latin typeface="Calibri" panose="020F0502020204030204"/>
              </a:rPr>
              <a:t>11. Headache or facial pain attributed to disorder of the cranium, neck, eyes, ears, nose, sinuses, teeth, mouth or other facial or cervical structure</a:t>
            </a:r>
          </a:p>
        </p:txBody>
      </p:sp>
      <p:sp>
        <p:nvSpPr>
          <p:cNvPr id="5" name="내용 개체 틀 2"/>
          <p:cNvSpPr>
            <a:spLocks noGrp="1"/>
          </p:cNvSpPr>
          <p:nvPr>
            <p:ph idx="1"/>
          </p:nvPr>
        </p:nvSpPr>
        <p:spPr>
          <a:xfrm>
            <a:off x="322730" y="1171575"/>
            <a:ext cx="8721538" cy="5035195"/>
          </a:xfrm>
        </p:spPr>
        <p:txBody>
          <a:bodyPr>
            <a:noAutofit/>
          </a:bodyPr>
          <a:lstStyle/>
          <a:p>
            <a:pPr marL="0" indent="0">
              <a:buNone/>
            </a:pPr>
            <a:endParaRPr lang="en-US" altLang="ko-KR" sz="2400" dirty="0"/>
          </a:p>
          <a:p>
            <a:pPr marL="0" indent="0">
              <a:buNone/>
            </a:pPr>
            <a:r>
              <a:rPr lang="en-US" altLang="ko-KR" sz="2400" dirty="0"/>
              <a:t>11.6	Headache attributed to disorder of the teeth</a:t>
            </a:r>
          </a:p>
          <a:p>
            <a:pPr marL="0" indent="0">
              <a:buNone/>
            </a:pPr>
            <a:r>
              <a:rPr lang="en-US" altLang="ko-KR" sz="2400" dirty="0"/>
              <a:t>11.7	Headache attributed to temporomandibular disorder (TMD)</a:t>
            </a:r>
          </a:p>
          <a:p>
            <a:pPr marL="0" indent="0">
              <a:buNone/>
            </a:pPr>
            <a:r>
              <a:rPr lang="en-US" altLang="ko-KR" sz="2400" dirty="0"/>
              <a:t>11.8 	Head or facial pain attributed to inflammation of the 	stylohyoid ligament</a:t>
            </a:r>
          </a:p>
          <a:p>
            <a:pPr marL="0" indent="0">
              <a:buNone/>
            </a:pPr>
            <a:r>
              <a:rPr lang="en-US" altLang="ko-KR" sz="2400" dirty="0"/>
              <a:t>11.9 	Headache or facial pain attributed to other disorder of 	cranium, neck, eyes, ears, nose, sinuses, teeth, mouth or 	other facial or cervical structure</a:t>
            </a:r>
          </a:p>
          <a:p>
            <a:pPr marL="0" indent="0">
              <a:buNone/>
            </a:pPr>
            <a:endParaRPr lang="en-US" altLang="ko-KR"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3CE0A0DA-E6FE-4BF3-8389-8D7A6B0C4AF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818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42898" y="1093225"/>
            <a:ext cx="8435787" cy="5035195"/>
          </a:xfrm>
        </p:spPr>
        <p:txBody>
          <a:bodyPr>
            <a:noAutofit/>
          </a:bodyPr>
          <a:lstStyle/>
          <a:p>
            <a:pPr marL="0" indent="0">
              <a:buNone/>
            </a:pPr>
            <a:r>
              <a:rPr lang="en-US" altLang="ko-KR" sz="2200" b="1" i="1" dirty="0"/>
              <a:t>Diagnostic Criteria</a:t>
            </a:r>
            <a:endParaRPr lang="en-US" altLang="ko-KR" sz="2200" dirty="0"/>
          </a:p>
          <a:p>
            <a:pPr marL="457200" lvl="0" indent="-457200" fontAlgn="base">
              <a:buFont typeface="+mj-lt"/>
              <a:buAutoNum type="alphaUcPeriod"/>
            </a:pPr>
            <a:r>
              <a:rPr lang="en-US" altLang="ko-KR" sz="2200" dirty="0"/>
              <a:t>Any headache fulfilling criterion C</a:t>
            </a:r>
            <a:endParaRPr lang="ko-KR" altLang="ko-KR" sz="2200" dirty="0"/>
          </a:p>
          <a:p>
            <a:pPr marL="457200" lvl="0" indent="-457200" fontAlgn="base">
              <a:buFont typeface="+mj-lt"/>
              <a:buAutoNum type="alphaUcPeriod"/>
            </a:pPr>
            <a:r>
              <a:rPr lang="en-US" altLang="ko-KR" sz="2200" dirty="0"/>
              <a:t>Clinical and/or imaging evidence</a:t>
            </a:r>
            <a:r>
              <a:rPr lang="en-US" altLang="ko-KR" sz="2200" baseline="30000" dirty="0"/>
              <a:t> </a:t>
            </a:r>
            <a:r>
              <a:rPr lang="en-US" altLang="ko-KR" sz="2200" dirty="0"/>
              <a:t>of a disorder or lesion within the cervical spine or soft tissues of the neck, known to be able to cause headache</a:t>
            </a:r>
            <a:endParaRPr lang="ko-KR" altLang="ko-KR" sz="2200" dirty="0"/>
          </a:p>
          <a:p>
            <a:pPr marL="457200" lvl="0" indent="-457200" fontAlgn="base">
              <a:buFont typeface="+mj-lt"/>
              <a:buAutoNum type="alphaUcPeriod"/>
            </a:pPr>
            <a:r>
              <a:rPr lang="en-US" altLang="ko-KR" sz="2200" dirty="0"/>
              <a:t>Evidence of causation demonstrated by at least two of the following:</a:t>
            </a:r>
            <a:endParaRPr lang="ko-KR" altLang="ko-KR" sz="2200" dirty="0"/>
          </a:p>
          <a:p>
            <a:pPr marL="914400" lvl="1" indent="-457200" fontAlgn="base">
              <a:buFont typeface="+mj-lt"/>
              <a:buAutoNum type="arabicPeriod"/>
            </a:pPr>
            <a:r>
              <a:rPr lang="en-US" altLang="ko-KR" sz="1900" dirty="0"/>
              <a:t>headache has developed in temporal relation to the onset of the cervical disorder or appearance of the lesion</a:t>
            </a:r>
            <a:endParaRPr lang="ko-KR" altLang="ko-KR" sz="1900" dirty="0"/>
          </a:p>
          <a:p>
            <a:pPr marL="914400" lvl="1" indent="-457200" fontAlgn="base">
              <a:buFont typeface="+mj-lt"/>
              <a:buAutoNum type="arabicPeriod"/>
            </a:pPr>
            <a:r>
              <a:rPr lang="en-US" altLang="ko-KR" sz="1900" dirty="0"/>
              <a:t>headache has significantly improved or resolved in parallel with improvement in or resolution of the cervical disorder or lesion</a:t>
            </a:r>
            <a:endParaRPr lang="ko-KR" altLang="ko-KR" sz="1900" dirty="0"/>
          </a:p>
          <a:p>
            <a:pPr marL="914400" lvl="1" indent="-457200" fontAlgn="base">
              <a:buFont typeface="+mj-lt"/>
              <a:buAutoNum type="arabicPeriod"/>
            </a:pPr>
            <a:r>
              <a:rPr lang="en-US" altLang="ko-KR" sz="1900" dirty="0"/>
              <a:t>Cervical range of motion is reduced and headache is made significantly worse by provocative </a:t>
            </a:r>
            <a:r>
              <a:rPr lang="en-US" altLang="ko-KR" sz="1900" dirty="0" err="1"/>
              <a:t>manœuvres</a:t>
            </a:r>
            <a:endParaRPr lang="ko-KR" altLang="ko-KR" sz="1900" dirty="0"/>
          </a:p>
          <a:p>
            <a:pPr marL="914400" lvl="1" indent="-457200" fontAlgn="base">
              <a:buFont typeface="+mj-lt"/>
              <a:buAutoNum type="arabicPeriod"/>
            </a:pPr>
            <a:r>
              <a:rPr lang="en-US" altLang="ko-KR" sz="1900" dirty="0"/>
              <a:t>headache is abolished following diagnostic blockade of a cervical structure or its nerve supply</a:t>
            </a:r>
            <a:endParaRPr lang="ko-KR" altLang="ko-KR" sz="1900" dirty="0"/>
          </a:p>
          <a:p>
            <a:pPr marL="457200" lvl="0" indent="-457200" fontAlgn="base">
              <a:buFont typeface="+mj-lt"/>
              <a:buAutoNum type="alphaUcPeriod"/>
            </a:pPr>
            <a:r>
              <a:rPr lang="en-US" altLang="ko-KR" sz="2200" dirty="0"/>
              <a:t>Not better accounted for by another ICHD-3 diagnosis</a:t>
            </a:r>
            <a:endParaRPr lang="ko-KR" altLang="ko-KR" sz="2200" dirty="0"/>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11.2.1 Cervicogenic headache</a:t>
            </a:r>
          </a:p>
        </p:txBody>
      </p:sp>
      <p:sp>
        <p:nvSpPr>
          <p:cNvPr id="8" name="TextBox 7">
            <a:extLst>
              <a:ext uri="{FF2B5EF4-FFF2-40B4-BE49-F238E27FC236}">
                <a16:creationId xmlns:a16="http://schemas.microsoft.com/office/drawing/2014/main" id="{60F900A6-71F5-474E-9622-C020558C847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7877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42898" y="109322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Any headache fulfilling criterion C</a:t>
            </a:r>
          </a:p>
          <a:p>
            <a:pPr marL="457200" lvl="0" indent="-457200" fontAlgn="base">
              <a:buFont typeface="+mj-lt"/>
              <a:buAutoNum type="alphaUcPeriod"/>
            </a:pPr>
            <a:r>
              <a:rPr lang="en-US" altLang="ko-KR" sz="2400" dirty="0"/>
              <a:t>Acute angle-closure glaucoma has been diagnosed, with proof of increased intraocular pressure</a:t>
            </a:r>
          </a:p>
          <a:p>
            <a:pPr marL="457200" lvl="0" indent="-457200" fontAlgn="base">
              <a:buFont typeface="+mj-lt"/>
              <a:buAutoNum type="alphaUcPeriod"/>
            </a:pPr>
            <a:r>
              <a:rPr lang="en-US" altLang="ko-KR" sz="2400" dirty="0"/>
              <a:t>Evidence of causation demonstrated by at least two of the following:</a:t>
            </a:r>
            <a:endParaRPr lang="ko-KR" altLang="ko-KR" sz="2400" dirty="0"/>
          </a:p>
          <a:p>
            <a:pPr marL="914400" lvl="1" indent="-457200" fontAlgn="base">
              <a:buFont typeface="+mj-lt"/>
              <a:buAutoNum type="arabicPeriod"/>
            </a:pPr>
            <a:r>
              <a:rPr lang="en-US" altLang="ko-KR" sz="2000" dirty="0"/>
              <a:t>Headache has developed in temporal relation to the onset of the glaucoma</a:t>
            </a:r>
          </a:p>
          <a:p>
            <a:pPr marL="914400" lvl="1" indent="-457200" fontAlgn="base">
              <a:buFont typeface="+mj-lt"/>
              <a:buAutoNum type="arabicPeriod"/>
            </a:pPr>
            <a:r>
              <a:rPr lang="en-US" altLang="ko-KR" sz="2000" dirty="0"/>
              <a:t>Headache has significantly worsened in parallel with progression of the glaucoma</a:t>
            </a:r>
          </a:p>
          <a:p>
            <a:pPr marL="914400" lvl="1" indent="-457200" fontAlgn="base">
              <a:buFont typeface="+mj-lt"/>
              <a:buAutoNum type="arabicPeriod"/>
            </a:pPr>
            <a:r>
              <a:rPr lang="en-US" altLang="ko-KR" sz="2000" dirty="0"/>
              <a:t>Headache has significantly improved or resolved in parallel with improvement in or resolution of the glaucoma</a:t>
            </a:r>
          </a:p>
          <a:p>
            <a:pPr marL="914400" lvl="1" indent="-457200" fontAlgn="base">
              <a:buFont typeface="+mj-lt"/>
              <a:buAutoNum type="arabicPeriod"/>
            </a:pPr>
            <a:r>
              <a:rPr lang="en-US" altLang="ko-KR" sz="2000" dirty="0"/>
              <a:t>Pain location includes the affected eye</a:t>
            </a:r>
          </a:p>
          <a:p>
            <a:pPr marL="457200" lvl="0" indent="-457200" fontAlgn="base">
              <a:buFont typeface="+mj-lt"/>
              <a:buAutoNum type="alphaUcPeriod"/>
            </a:pPr>
            <a:r>
              <a:rPr lang="en-US" altLang="ko-KR" sz="2400" dirty="0"/>
              <a:t>Not better accounted for by another ICHD-3 diagnosis</a:t>
            </a:r>
            <a:endParaRPr lang="ko-KR" altLang="ko-KR" sz="2400" dirty="0"/>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fontScale="92500" lnSpcReduction="1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11.3.1 Headache attributed to acute angle-closure glaucoma</a:t>
            </a:r>
          </a:p>
        </p:txBody>
      </p:sp>
      <p:sp>
        <p:nvSpPr>
          <p:cNvPr id="8" name="TextBox 7">
            <a:extLst>
              <a:ext uri="{FF2B5EF4-FFF2-40B4-BE49-F238E27FC236}">
                <a16:creationId xmlns:a16="http://schemas.microsoft.com/office/drawing/2014/main" id="{741D62C4-813D-4A25-AF54-5EF51DC92BD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8630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42898" y="1093225"/>
            <a:ext cx="8435787" cy="5035195"/>
          </a:xfrm>
        </p:spPr>
        <p:txBody>
          <a:bodyPr>
            <a:noAutofit/>
          </a:bodyPr>
          <a:lstStyle/>
          <a:p>
            <a:pPr marL="0" indent="0">
              <a:buNone/>
            </a:pPr>
            <a:r>
              <a:rPr lang="en-US" altLang="ko-KR" sz="2400" b="1" i="1" dirty="0"/>
              <a:t>Diagnostic Criteria</a:t>
            </a:r>
            <a:endParaRPr lang="en-US" altLang="ko-KR" sz="2400" dirty="0"/>
          </a:p>
          <a:p>
            <a:pPr marL="514350" lvl="0" indent="-514350" fontAlgn="base">
              <a:buFont typeface="+mj-lt"/>
              <a:buAutoNum type="alphaUcPeriod"/>
            </a:pPr>
            <a:r>
              <a:rPr lang="en-US" altLang="ko-KR" sz="2400" dirty="0"/>
              <a:t>Any headache</a:t>
            </a:r>
            <a:r>
              <a:rPr lang="en-US" altLang="ko-KR" sz="2400" baseline="30000" dirty="0"/>
              <a:t> </a:t>
            </a:r>
            <a:r>
              <a:rPr lang="en-US" altLang="ko-KR" sz="2400" dirty="0"/>
              <a:t>fulfilling criterion C</a:t>
            </a:r>
            <a:endParaRPr lang="ko-KR" altLang="ko-KR" sz="2400" dirty="0"/>
          </a:p>
          <a:p>
            <a:pPr marL="514350" lvl="0" indent="-514350" fontAlgn="base">
              <a:buFont typeface="+mj-lt"/>
              <a:buAutoNum type="alphaUcPeriod"/>
            </a:pPr>
            <a:r>
              <a:rPr lang="en-US" altLang="ko-KR" sz="2400" dirty="0"/>
              <a:t>Clinical evidence of a painful pathological process affecting elements of the temporomandibular joint(s), muscles of mastication and/or associated structures on one or both sides</a:t>
            </a:r>
            <a:endParaRPr lang="ko-KR" altLang="ko-KR" sz="2400" dirty="0"/>
          </a:p>
          <a:p>
            <a:pPr marL="514350" lvl="0" indent="-514350" fontAlgn="base">
              <a:buFont typeface="+mj-lt"/>
              <a:buAutoNum type="alphaUcPeriod"/>
            </a:pPr>
            <a:r>
              <a:rPr lang="en-US" altLang="ko-KR" sz="2400" dirty="0"/>
              <a:t>Evidence of causation demonstrated by at least two of the following:</a:t>
            </a:r>
            <a:endParaRPr lang="ko-KR" altLang="ko-KR" sz="2400" dirty="0"/>
          </a:p>
          <a:p>
            <a:pPr marL="914400" lvl="1" indent="-457200" fontAlgn="base">
              <a:buFont typeface="+mj-lt"/>
              <a:buAutoNum type="arabicPeriod"/>
            </a:pPr>
            <a:r>
              <a:rPr lang="en-US" altLang="ko-KR" sz="2000" dirty="0"/>
              <a:t>the headache has developed in temporal relation to the onset of the temporomandibular disorder, or led to its discovery</a:t>
            </a:r>
            <a:endParaRPr lang="ko-KR" altLang="ko-KR" sz="2000" dirty="0"/>
          </a:p>
          <a:p>
            <a:pPr marL="914400" lvl="1" indent="-457200" fontAlgn="base">
              <a:buFont typeface="+mj-lt"/>
              <a:buAutoNum type="arabicPeriod"/>
            </a:pPr>
            <a:r>
              <a:rPr lang="en-US" altLang="ko-KR" sz="2000" dirty="0"/>
              <a:t>the headache is aggravated by jaw motion, jaw function (e.g. chewing) and/or jaw parafunction (e.g. bruxism)</a:t>
            </a:r>
            <a:endParaRPr lang="ko-KR" altLang="ko-KR" sz="2000" dirty="0"/>
          </a:p>
          <a:p>
            <a:pPr marL="914400" lvl="1" indent="-457200" fontAlgn="base">
              <a:buFont typeface="+mj-lt"/>
              <a:buAutoNum type="arabicPeriod"/>
            </a:pPr>
            <a:r>
              <a:rPr lang="en-US" altLang="ko-KR" sz="2000" dirty="0"/>
              <a:t>the headache is provoked on physical examination by temporalis muscle palpation and/or passive movement of the jaw</a:t>
            </a:r>
            <a:endParaRPr lang="ko-KR" altLang="ko-KR" sz="2000" dirty="0"/>
          </a:p>
          <a:p>
            <a:pPr marL="514350" lvl="0" indent="-514350" fontAlgn="base">
              <a:buFont typeface="+mj-lt"/>
              <a:buAutoNum type="alphaUcPeriod"/>
            </a:pPr>
            <a:r>
              <a:rPr lang="en-US" altLang="ko-KR" sz="2400" dirty="0"/>
              <a:t>Not better accounted for by another ICHD-3 diagnosis</a:t>
            </a:r>
            <a:endParaRPr lang="ko-KR" altLang="ko-KR" sz="2400" dirty="0"/>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fontScale="92500" lnSpcReduction="1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11.3.1 Headache attributed to acute angle-closure glaucoma</a:t>
            </a:r>
          </a:p>
        </p:txBody>
      </p:sp>
      <p:sp>
        <p:nvSpPr>
          <p:cNvPr id="8" name="TextBox 7">
            <a:extLst>
              <a:ext uri="{FF2B5EF4-FFF2-40B4-BE49-F238E27FC236}">
                <a16:creationId xmlns:a16="http://schemas.microsoft.com/office/drawing/2014/main" id="{DA3B0A77-7562-4D69-A0C2-D2794637361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4986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PART 3: Painful cranial neuropathies, other facial pain and other headaches</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514350" lvl="0" indent="-514350" fontAlgn="base">
              <a:buFont typeface="+mj-lt"/>
              <a:buAutoNum type="arabicPeriod" startAt="13"/>
            </a:pPr>
            <a:endParaRPr lang="en-US" altLang="ko-KR" sz="2400" dirty="0"/>
          </a:p>
          <a:p>
            <a:pPr marL="514350" lvl="0" indent="-514350" fontAlgn="base">
              <a:buFont typeface="+mj-lt"/>
              <a:buAutoNum type="arabicPeriod" startAt="13"/>
            </a:pPr>
            <a:endParaRPr lang="en-US" altLang="ko-KR" sz="2400" dirty="0"/>
          </a:p>
          <a:p>
            <a:pPr marL="514350" lvl="0" indent="-514350" fontAlgn="base">
              <a:buFont typeface="+mj-lt"/>
              <a:buAutoNum type="arabicPeriod" startAt="13"/>
            </a:pPr>
            <a:r>
              <a:rPr lang="en-US" altLang="ko-KR" sz="2400" dirty="0"/>
              <a:t>Painful lesions of the cranial nerves and other facial pain</a:t>
            </a:r>
            <a:endParaRPr lang="ko-KR" altLang="ko-KR" sz="2400" dirty="0"/>
          </a:p>
          <a:p>
            <a:pPr marL="514350" lvl="0" indent="-514350" fontAlgn="base">
              <a:buFont typeface="+mj-lt"/>
              <a:buAutoNum type="arabicPeriod" startAt="13"/>
            </a:pPr>
            <a:r>
              <a:rPr lang="en-US" altLang="ko-KR" sz="2400" dirty="0"/>
              <a:t>Other headache disorders</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9B63B4-C954-4DE4-B47A-1ED93B1CC34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5074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2437"/>
            <a:ext cx="7886700" cy="939113"/>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13. Painful lesions of the cranial nerves and other facial pain</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0" lvl="0" indent="0" fontAlgn="base">
              <a:buNone/>
            </a:pPr>
            <a:endParaRPr lang="en-US" altLang="ko-KR" sz="2400" dirty="0"/>
          </a:p>
          <a:p>
            <a:pPr marL="0" indent="0">
              <a:buNone/>
            </a:pPr>
            <a:r>
              <a:rPr lang="en-US" altLang="ko-KR" sz="2400" dirty="0"/>
              <a:t>ICHD-3 axes of chapter 13 classification</a:t>
            </a:r>
          </a:p>
          <a:p>
            <a:pPr marL="971550" lvl="1" indent="-514350" fontAlgn="base">
              <a:buFont typeface="+mj-lt"/>
              <a:buAutoNum type="alphaLcPeriod"/>
            </a:pPr>
            <a:r>
              <a:rPr lang="en-US" altLang="ko-KR" dirty="0" err="1"/>
              <a:t>Syndromology</a:t>
            </a:r>
            <a:r>
              <a:rPr lang="en-US" altLang="ko-KR" dirty="0"/>
              <a:t>: neuralgia or neuropathy</a:t>
            </a:r>
          </a:p>
          <a:p>
            <a:pPr marL="971550" lvl="1" indent="-514350" fontAlgn="base">
              <a:buFont typeface="+mj-lt"/>
              <a:buAutoNum type="alphaLcPeriod"/>
            </a:pPr>
            <a:r>
              <a:rPr lang="en-US" altLang="ko-KR" dirty="0"/>
              <a:t>Location: central or peripheral neuropathic pain</a:t>
            </a:r>
            <a:endParaRPr lang="ko-KR" altLang="ko-KR" dirty="0"/>
          </a:p>
          <a:p>
            <a:pPr marL="971550" lvl="1" indent="-514350" fontAlgn="base">
              <a:buFont typeface="+mj-lt"/>
              <a:buAutoNum type="alphaLcPeriod"/>
            </a:pPr>
            <a:r>
              <a:rPr lang="en-US" altLang="ko-KR" dirty="0" err="1"/>
              <a:t>Aetiology</a:t>
            </a:r>
            <a:r>
              <a:rPr lang="en-US" altLang="ko-KR" dirty="0"/>
              <a:t>: classical, idiopathic or secondary</a:t>
            </a:r>
          </a:p>
          <a:p>
            <a:pPr lvl="2" fontAlgn="base"/>
            <a:r>
              <a:rPr lang="en-US" altLang="ko-KR" dirty="0"/>
              <a:t>For the trigeminal, glossopharyngeal and intermedius neuralgias, the term classical is reserved for cases where imaging or surgery has revealed vascular compression of the respective nerve. </a:t>
            </a:r>
          </a:p>
          <a:p>
            <a:pPr lvl="2" fontAlgn="base"/>
            <a:r>
              <a:rPr lang="en-US" altLang="ko-KR" dirty="0"/>
              <a:t>When the cause of a neuropathic pain may be clear (e.g. varicella-zoster virus or multiple sclerosis plaque), such pain is termed secondary. In other cases no cause is apparent (termed idiopathic).</a:t>
            </a:r>
            <a:endParaRPr lang="ko-KR" altLang="ko-KR"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D1B9F4-50AA-45A1-9947-F11A5EB6454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6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A27408F9-483E-425F-81B0-18681E7C7FF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
        <p:nvSpPr>
          <p:cNvPr id="11" name="제목 1">
            <a:extLst>
              <a:ext uri="{FF2B5EF4-FFF2-40B4-BE49-F238E27FC236}">
                <a16:creationId xmlns:a16="http://schemas.microsoft.com/office/drawing/2014/main" id="{7E666D42-A9B1-4FEE-850E-E9AA8A5FB3E2}"/>
              </a:ext>
            </a:extLst>
          </p:cNvPr>
          <p:cNvSpPr txBox="1">
            <a:spLocks/>
          </p:cNvSpPr>
          <p:nvPr/>
        </p:nvSpPr>
        <p:spPr>
          <a:xfrm>
            <a:off x="342898" y="0"/>
            <a:ext cx="8415618"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2800" b="1" dirty="0">
                <a:solidFill>
                  <a:schemeClr val="accent1">
                    <a:lumMod val="50000"/>
                  </a:schemeClr>
                </a:solidFill>
                <a:latin typeface="Calibri" panose="020F0502020204030204"/>
                <a:cs typeface="+mn-cs"/>
              </a:rPr>
              <a:t>“Not better accounted for by another ICHD-3 diagnosis”</a:t>
            </a:r>
            <a:endParaRPr lang="ko-KR" altLang="en-US" sz="2800" b="1" dirty="0">
              <a:solidFill>
                <a:schemeClr val="accent1">
                  <a:lumMod val="50000"/>
                </a:schemeClr>
              </a:solidFill>
              <a:latin typeface="Calibri" panose="020F0502020204030204"/>
              <a:cs typeface="+mn-cs"/>
            </a:endParaRPr>
          </a:p>
        </p:txBody>
      </p:sp>
      <p:sp>
        <p:nvSpPr>
          <p:cNvPr id="13" name="내용 개체 틀 2">
            <a:extLst>
              <a:ext uri="{FF2B5EF4-FFF2-40B4-BE49-F238E27FC236}">
                <a16:creationId xmlns:a16="http://schemas.microsoft.com/office/drawing/2014/main" id="{64C6A12D-8592-4FC9-8A07-AB21CE762B8C}"/>
              </a:ext>
            </a:extLst>
          </p:cNvPr>
          <p:cNvSpPr txBox="1">
            <a:spLocks/>
          </p:cNvSpPr>
          <p:nvPr/>
        </p:nvSpPr>
        <p:spPr>
          <a:xfrm>
            <a:off x="342899" y="1171575"/>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ct val="0"/>
              </a:spcBef>
              <a:spcAft>
                <a:spcPct val="60000"/>
              </a:spcAft>
              <a:buNone/>
            </a:pPr>
            <a:r>
              <a:rPr lang="en-US" altLang="en-US" sz="2400" b="1" i="1" dirty="0"/>
              <a:t>Comments</a:t>
            </a:r>
            <a:endParaRPr lang="en-GB" altLang="en-US" sz="2400" b="1" i="1" dirty="0"/>
          </a:p>
          <a:p>
            <a:pPr>
              <a:lnSpc>
                <a:spcPct val="95000"/>
              </a:lnSpc>
              <a:spcBef>
                <a:spcPct val="0"/>
              </a:spcBef>
              <a:spcAft>
                <a:spcPct val="60000"/>
              </a:spcAft>
              <a:buFontTx/>
              <a:buNone/>
            </a:pPr>
            <a:r>
              <a:rPr lang="en-GB" altLang="en-US" sz="2400" dirty="0"/>
              <a:t>This is the last criterion for every headache disorder.</a:t>
            </a:r>
          </a:p>
          <a:p>
            <a:pPr>
              <a:lnSpc>
                <a:spcPct val="95000"/>
              </a:lnSpc>
              <a:spcBef>
                <a:spcPct val="0"/>
              </a:spcBef>
              <a:spcAft>
                <a:spcPct val="60000"/>
              </a:spcAft>
            </a:pPr>
            <a:r>
              <a:rPr lang="en-GB" altLang="en-US" sz="2400" dirty="0"/>
              <a:t>Consideration of other possible diagnoses (the differential </a:t>
            </a:r>
            <a:br>
              <a:rPr lang="en-GB" altLang="en-US" sz="2400" dirty="0"/>
            </a:br>
            <a:r>
              <a:rPr lang="en-GB" altLang="en-US" sz="2400" dirty="0"/>
              <a:t>diagnosis) is a routine part of the clinical diagnostic process. </a:t>
            </a:r>
          </a:p>
          <a:p>
            <a:pPr>
              <a:lnSpc>
                <a:spcPct val="95000"/>
              </a:lnSpc>
              <a:spcBef>
                <a:spcPct val="0"/>
              </a:spcBef>
              <a:spcAft>
                <a:spcPct val="60000"/>
              </a:spcAft>
            </a:pPr>
            <a:r>
              <a:rPr lang="en-GB" altLang="en-US" sz="2400" dirty="0"/>
              <a:t>When a headache appears to fulfil the criteria for a particular </a:t>
            </a:r>
            <a:br>
              <a:rPr lang="en-GB" altLang="en-US" sz="2400" dirty="0"/>
            </a:br>
            <a:r>
              <a:rPr lang="en-GB" altLang="en-US" sz="2400" dirty="0"/>
              <a:t>headache disorder, this last criterion is a reminder always to </a:t>
            </a:r>
            <a:br>
              <a:rPr lang="en-GB" altLang="en-US" sz="2400" dirty="0"/>
            </a:br>
            <a:r>
              <a:rPr lang="en-GB" altLang="en-US" sz="2400" dirty="0"/>
              <a:t>consider other diagnoses that might better explain the </a:t>
            </a:r>
            <a:br>
              <a:rPr lang="en-GB" altLang="en-US" sz="2400" dirty="0"/>
            </a:br>
            <a:r>
              <a:rPr lang="en-GB" altLang="en-US" sz="2400" dirty="0"/>
              <a:t>headache.</a:t>
            </a:r>
          </a:p>
        </p:txBody>
      </p:sp>
    </p:spTree>
    <p:extLst>
      <p:ext uri="{BB962C8B-B14F-4D97-AF65-F5344CB8AC3E}">
        <p14:creationId xmlns:p14="http://schemas.microsoft.com/office/powerpoint/2010/main" val="13763939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13. Painful lesions of the cranial nerves and other facial pain</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542925" indent="-542925">
              <a:buNone/>
            </a:pPr>
            <a:r>
              <a:rPr lang="en-US" altLang="ko-KR" sz="2400" dirty="0"/>
              <a:t>13.1		Pain attributed to a lesion or disease of the trigeminal nerve</a:t>
            </a:r>
          </a:p>
          <a:p>
            <a:pPr marL="542925" indent="-542925">
              <a:buNone/>
            </a:pPr>
            <a:r>
              <a:rPr lang="en-US" altLang="ko-KR" sz="2400" dirty="0"/>
              <a:t>13.2		Pain attributed to a lesion or disease of the glossopharyngeal 	nerve</a:t>
            </a:r>
          </a:p>
          <a:p>
            <a:pPr marL="542925" indent="-542925">
              <a:buNone/>
            </a:pPr>
            <a:r>
              <a:rPr lang="en-US" altLang="ko-KR" sz="2400" dirty="0"/>
              <a:t>13.3		Pain attributed to a lesion or disease of </a:t>
            </a:r>
            <a:r>
              <a:rPr lang="en-US" altLang="ko-KR" sz="2400" dirty="0" err="1"/>
              <a:t>nervus</a:t>
            </a:r>
            <a:r>
              <a:rPr lang="en-US" altLang="ko-KR" sz="2400" dirty="0"/>
              <a:t> intermedius</a:t>
            </a:r>
          </a:p>
          <a:p>
            <a:pPr marL="542925" indent="-542925">
              <a:buNone/>
            </a:pPr>
            <a:r>
              <a:rPr lang="en-US" altLang="ko-KR" sz="2400" dirty="0"/>
              <a:t>13.4		Occipital neuralgia</a:t>
            </a:r>
          </a:p>
          <a:p>
            <a:pPr marL="542925" indent="-542925">
              <a:buNone/>
            </a:pPr>
            <a:r>
              <a:rPr lang="en-US" altLang="ko-KR" sz="2400" dirty="0"/>
              <a:t>13.5		Neck-tongue syndrome</a:t>
            </a:r>
          </a:p>
          <a:p>
            <a:pPr marL="542925" indent="-542925">
              <a:buNone/>
            </a:pPr>
            <a:r>
              <a:rPr lang="en-US" altLang="ko-KR" sz="2400" dirty="0"/>
              <a:t>13.6		Painful optic neuritis</a:t>
            </a:r>
          </a:p>
          <a:p>
            <a:pPr marL="542925" indent="-542925">
              <a:buNone/>
            </a:pPr>
            <a:r>
              <a:rPr lang="en-US" altLang="ko-KR" sz="2400" dirty="0"/>
              <a:t>13.7		Headache attributed to ischaemic ocular motor nerve palsy</a:t>
            </a:r>
          </a:p>
          <a:p>
            <a:pPr marL="542925" indent="-542925">
              <a:buNone/>
            </a:pPr>
            <a:r>
              <a:rPr lang="en-US" altLang="ko-KR" sz="2400" dirty="0"/>
              <a:t>13.8		</a:t>
            </a:r>
            <a:r>
              <a:rPr lang="en-US" altLang="ko-KR" sz="2400" dirty="0" err="1"/>
              <a:t>Tolosa</a:t>
            </a:r>
            <a:r>
              <a:rPr lang="en-US" altLang="ko-KR" sz="2400" dirty="0"/>
              <a:t>-Hunt syndrome</a:t>
            </a:r>
          </a:p>
          <a:p>
            <a:pPr marL="542925" indent="-542925">
              <a:buNone/>
            </a:pPr>
            <a:r>
              <a:rPr lang="en-US" altLang="ko-KR" sz="2400" dirty="0"/>
              <a:t>13.9		Paratrigeminal </a:t>
            </a:r>
            <a:r>
              <a:rPr lang="en-US" altLang="ko-KR" sz="2400" dirty="0" err="1"/>
              <a:t>oculosympathetic</a:t>
            </a:r>
            <a:r>
              <a:rPr lang="en-US" altLang="ko-KR" sz="2400" dirty="0"/>
              <a:t> (Raeder’s) syndrome</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468C01-390D-4A9B-80C8-16FE1BAF1ED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9620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13. Painful lesions of the cranial nerves and other facial pain</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542925" indent="-542925">
              <a:buNone/>
            </a:pPr>
            <a:r>
              <a:rPr lang="en-US" altLang="ko-KR" sz="2400" dirty="0"/>
              <a:t>13.10	Recurrent painful ophthalmoplegic neuropathy</a:t>
            </a:r>
          </a:p>
          <a:p>
            <a:pPr marL="542925" indent="-542925">
              <a:buNone/>
            </a:pPr>
            <a:r>
              <a:rPr lang="en-US" altLang="ko-KR" sz="2400" dirty="0"/>
              <a:t>13.11	Burning mouth syndrome (BMS)</a:t>
            </a:r>
          </a:p>
          <a:p>
            <a:pPr marL="542925" indent="-542925">
              <a:buNone/>
            </a:pPr>
            <a:r>
              <a:rPr lang="en-US" altLang="ko-KR" sz="2400" dirty="0"/>
              <a:t>13.12	Persistent idiopathic facial pain (PIFP)</a:t>
            </a:r>
          </a:p>
          <a:p>
            <a:pPr marL="542925" indent="-542925">
              <a:buNone/>
            </a:pPr>
            <a:r>
              <a:rPr lang="en-US" altLang="ko-KR" sz="2400" dirty="0"/>
              <a:t>13.13	Central neuropathic pain</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6AFDAD-955D-462C-9616-512CD42CE4D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7118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13.1 Pain attributed to a lesion or disease of the trigeminal nerve</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r>
              <a:rPr lang="en-US" altLang="ko-KR" sz="2400" dirty="0"/>
              <a:t>13.1.1 Trigeminal neuralgia</a:t>
            </a:r>
          </a:p>
          <a:p>
            <a:pPr marL="809625" indent="-809625">
              <a:buNone/>
            </a:pPr>
            <a:r>
              <a:rPr lang="en-US" altLang="ko-KR" sz="2000" dirty="0"/>
              <a:t>	13.1.1.1	Classical trigeminal neuralgia</a:t>
            </a:r>
            <a:endParaRPr lang="ko-KR" altLang="ko-KR" sz="2000" dirty="0"/>
          </a:p>
          <a:p>
            <a:pPr marL="809625" indent="-809625">
              <a:buNone/>
            </a:pPr>
            <a:r>
              <a:rPr lang="en-US" altLang="ko-KR" sz="2000" dirty="0"/>
              <a:t>	13.1.1.2	Secondary trigeminal neuralgia</a:t>
            </a:r>
            <a:endParaRPr lang="ko-KR" altLang="ko-KR" sz="2000" dirty="0"/>
          </a:p>
          <a:p>
            <a:pPr marL="809625" indent="-809625">
              <a:buNone/>
            </a:pPr>
            <a:r>
              <a:rPr lang="en-US" altLang="ko-KR" sz="2000" dirty="0"/>
              <a:t>	13.1.1.3	Idiopathic trigeminal neuralgia</a:t>
            </a:r>
            <a:endParaRPr lang="ko-KR" altLang="ko-KR" sz="2000" dirty="0"/>
          </a:p>
          <a:p>
            <a:pPr marL="809625" indent="-809625">
              <a:buNone/>
            </a:pPr>
            <a:endParaRPr lang="en-US" altLang="ko-KR" sz="2400" dirty="0"/>
          </a:p>
          <a:p>
            <a:pPr marL="809625" indent="-809625">
              <a:buNone/>
            </a:pPr>
            <a:r>
              <a:rPr lang="en-US" altLang="ko-KR" sz="2400" dirty="0"/>
              <a:t>13.1.2	 Painful trigeminal neuropathy</a:t>
            </a:r>
          </a:p>
          <a:p>
            <a:pPr marL="0" indent="0">
              <a:buNone/>
            </a:pPr>
            <a:r>
              <a:rPr lang="en-US" altLang="ko-KR" sz="2000" dirty="0"/>
              <a:t>	13.1.2.1 Painful trigeminal neuropathy attributed to herpes zoster</a:t>
            </a:r>
            <a:endParaRPr lang="ko-KR" altLang="ko-KR" sz="2000" dirty="0"/>
          </a:p>
          <a:p>
            <a:pPr marL="0" indent="0">
              <a:buNone/>
            </a:pPr>
            <a:r>
              <a:rPr lang="en-US" altLang="ko-KR" sz="2000" dirty="0"/>
              <a:t>	13.1.2.2	Trigeminal post-herpetic neuralgia</a:t>
            </a:r>
            <a:endParaRPr lang="ko-KR" altLang="ko-KR" sz="2000" dirty="0"/>
          </a:p>
          <a:p>
            <a:pPr marL="0" indent="0">
              <a:buNone/>
            </a:pPr>
            <a:r>
              <a:rPr lang="en-US" altLang="ko-KR" sz="2000" dirty="0"/>
              <a:t>	13.1.2.3	Painful post-traumatic trigeminal neuropathy</a:t>
            </a:r>
            <a:endParaRPr lang="ko-KR" altLang="ko-KR" sz="2000" dirty="0"/>
          </a:p>
          <a:p>
            <a:pPr marL="0" indent="0">
              <a:buNone/>
            </a:pPr>
            <a:r>
              <a:rPr lang="en-US" altLang="ko-KR" sz="2000" dirty="0"/>
              <a:t>	13.1.2.4 Painful trigeminal neuropathy attributed to other disorder</a:t>
            </a:r>
            <a:endParaRPr lang="ko-KR" altLang="ko-KR" sz="2000" dirty="0"/>
          </a:p>
          <a:p>
            <a:pPr marL="0" indent="0">
              <a:buNone/>
            </a:pPr>
            <a:r>
              <a:rPr lang="en-US" altLang="ko-KR" sz="2000" dirty="0"/>
              <a:t>	13.1.2.5	Idiopathic painful trigeminal neuropathy</a:t>
            </a:r>
            <a:endParaRPr lang="ko-KR" altLang="ko-KR" sz="2000" dirty="0"/>
          </a:p>
          <a:p>
            <a:pPr marL="809625" indent="-809625">
              <a:buNone/>
            </a:pPr>
            <a:endParaRPr lang="en-US"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ED46B4D3-4B5E-4401-90B6-0CCEE6BFA4F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5790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13.1.1 Trigeminal neuralgia</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Recurrent paroxysms of unilateral facial pain in the distribution(s) of one or more divisions of</a:t>
            </a:r>
            <a:endParaRPr lang="ko-KR" altLang="ko-KR" sz="2400" dirty="0"/>
          </a:p>
          <a:p>
            <a:pPr marL="457200" indent="-457200">
              <a:buFont typeface="+mj-lt"/>
              <a:buAutoNum type="alphaUcPeriod"/>
            </a:pPr>
            <a:r>
              <a:rPr lang="en-US" altLang="ko-KR" sz="2400" dirty="0"/>
              <a:t>the trigeminal nerve, with no radiation beyond,</a:t>
            </a:r>
            <a:r>
              <a:rPr lang="en-US" altLang="ko-KR" sz="2400" baseline="30000" dirty="0"/>
              <a:t> </a:t>
            </a:r>
            <a:r>
              <a:rPr lang="en-US" altLang="ko-KR" sz="2400" dirty="0"/>
              <a:t>and fulfilling criteria B and C</a:t>
            </a:r>
            <a:endParaRPr lang="ko-KR" altLang="ko-KR" sz="2400" dirty="0"/>
          </a:p>
          <a:p>
            <a:pPr marL="457200" lvl="0" indent="-457200" fontAlgn="base">
              <a:buFont typeface="+mj-lt"/>
              <a:buAutoNum type="alphaUcPeriod"/>
            </a:pPr>
            <a:r>
              <a:rPr lang="en-US" altLang="ko-KR" sz="2400" dirty="0"/>
              <a:t>Pain has all of the following characteristics:</a:t>
            </a:r>
            <a:endParaRPr lang="ko-KR" altLang="ko-KR" sz="2400" dirty="0"/>
          </a:p>
          <a:p>
            <a:pPr marL="914400" lvl="1" indent="-457200" fontAlgn="base">
              <a:buFont typeface="+mj-lt"/>
              <a:buAutoNum type="arabicPeriod"/>
            </a:pPr>
            <a:r>
              <a:rPr lang="en-US" altLang="ko-KR" sz="2000" dirty="0"/>
              <a:t>Lasting from a fraction of a second to two minutes</a:t>
            </a:r>
            <a:endParaRPr lang="ko-KR" altLang="ko-KR" sz="2000" dirty="0"/>
          </a:p>
          <a:p>
            <a:pPr marL="914400" lvl="1" indent="-457200" fontAlgn="base">
              <a:buFont typeface="+mj-lt"/>
              <a:buAutoNum type="arabicPeriod"/>
            </a:pPr>
            <a:r>
              <a:rPr lang="en-US" altLang="ko-KR" sz="2000" dirty="0"/>
              <a:t>Severe intensity</a:t>
            </a:r>
            <a:endParaRPr lang="ko-KR" altLang="ko-KR" sz="2000" dirty="0"/>
          </a:p>
          <a:p>
            <a:pPr marL="914400" lvl="1" indent="-457200" fontAlgn="base">
              <a:buFont typeface="+mj-lt"/>
              <a:buAutoNum type="arabicPeriod"/>
            </a:pPr>
            <a:r>
              <a:rPr lang="en-US" altLang="ko-KR" sz="2000" dirty="0"/>
              <a:t>Electric shock-like, shooting, stabbing or sharp in quality</a:t>
            </a:r>
            <a:endParaRPr lang="ko-KR" altLang="ko-KR" sz="2000" dirty="0"/>
          </a:p>
          <a:p>
            <a:pPr marL="457200" lvl="0" indent="-457200" fontAlgn="base">
              <a:buFont typeface="+mj-lt"/>
              <a:buAutoNum type="alphaUcPeriod"/>
            </a:pPr>
            <a:r>
              <a:rPr lang="en-US" altLang="ko-KR" sz="2400" dirty="0"/>
              <a:t>Precipitated by innocuous stimuli within the affected trigeminal distribution</a:t>
            </a:r>
            <a:endParaRPr lang="ko-KR" altLang="ko-KR" sz="2400" dirty="0"/>
          </a:p>
          <a:p>
            <a:pPr marL="457200" lvl="0" indent="-457200" fontAlgn="base">
              <a:buFont typeface="+mj-lt"/>
              <a:buAutoNum type="alphaUcPeriod"/>
            </a:pPr>
            <a:r>
              <a:rPr lang="en-US" altLang="ko-KR" sz="2400" dirty="0"/>
              <a:t>Not better accounted for by another ICHD-3 diagnosis</a:t>
            </a:r>
            <a:endParaRPr lang="ko-KR" altLang="ko-KR" sz="2400" dirty="0"/>
          </a:p>
          <a:p>
            <a:pPr marL="514350" indent="-514350">
              <a:buFont typeface="+mj-lt"/>
              <a:buAutoNum type="alphaUcPeriod"/>
            </a:pPr>
            <a:endParaRPr lang="en-US"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B9C8F3-2670-43D3-BA5E-C1A9953413A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cxnSp>
        <p:nvCxnSpPr>
          <p:cNvPr id="9" name="직선 연결선 9">
            <a:extLst>
              <a:ext uri="{FF2B5EF4-FFF2-40B4-BE49-F238E27FC236}">
                <a16:creationId xmlns:a16="http://schemas.microsoft.com/office/drawing/2014/main" id="{C51CD54D-2AEF-457E-AF35-F54CB3EB5668}"/>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67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05037B4D-BCF8-4EF5-B20A-936716D33A8A}"/>
              </a:ext>
            </a:extLst>
          </p:cNvPr>
          <p:cNvSpPr>
            <a:spLocks noGrp="1"/>
          </p:cNvSpPr>
          <p:nvPr>
            <p:ph idx="1"/>
          </p:nvPr>
        </p:nvSpPr>
        <p:spPr>
          <a:xfrm>
            <a:off x="342899" y="1171575"/>
            <a:ext cx="8486775" cy="5078515"/>
          </a:xfrm>
        </p:spPr>
        <p:txBody>
          <a:bodyPr>
            <a:noAutofit/>
          </a:bodyPr>
          <a:lstStyle/>
          <a:p>
            <a:pPr marL="0" indent="0">
              <a:buNone/>
            </a:pPr>
            <a:r>
              <a:rPr lang="en-US" altLang="en-US" sz="2400" b="1" i="1" dirty="0"/>
              <a:t>Comments</a:t>
            </a:r>
          </a:p>
          <a:p>
            <a:r>
              <a:rPr lang="en-US" altLang="ko-KR" sz="2400" dirty="0"/>
              <a:t>The diagnosis of 13.1.1 Trigeminal neuralgia must be established clinically. </a:t>
            </a:r>
          </a:p>
          <a:p>
            <a:r>
              <a:rPr lang="en-US" altLang="ko-KR" sz="2400" dirty="0"/>
              <a:t>Most patients with 13.1.1 Trigeminal neuralgia fail to show sensory abnormalities within the trigeminal distribution. However, in some, clinical neurological examination may show sensory deficits, which should prompt neuroimaging investigations to explore possible cause.</a:t>
            </a:r>
          </a:p>
          <a:p>
            <a:r>
              <a:rPr lang="en-US" altLang="ko-KR" sz="2400" dirty="0"/>
              <a:t>When very severe, the pain often evokes contraction of the muscles of the face on the affected side (tic douloureux).</a:t>
            </a:r>
          </a:p>
          <a:p>
            <a:r>
              <a:rPr lang="en-US" altLang="ko-KR" sz="2400" dirty="0"/>
              <a:t>Following a painful paroxysm there is usually a refractory period during which pain cannot be triggered.</a:t>
            </a:r>
          </a:p>
        </p:txBody>
      </p:sp>
      <p:sp>
        <p:nvSpPr>
          <p:cNvPr id="13" name="제목 1">
            <a:extLst>
              <a:ext uri="{FF2B5EF4-FFF2-40B4-BE49-F238E27FC236}">
                <a16:creationId xmlns:a16="http://schemas.microsoft.com/office/drawing/2014/main" id="{3C3C2259-B79F-4C83-97BA-5A1282CA0CC5}"/>
              </a:ext>
            </a:extLst>
          </p:cNvPr>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rPr>
              <a:t>13.1.1 Trigeminal neuralgia</a:t>
            </a:r>
            <a:endParaRPr lang="en-US" altLang="ko-KR" sz="3600" b="1" dirty="0">
              <a:solidFill>
                <a:schemeClr val="accent1">
                  <a:lumMod val="50000"/>
                </a:schemeClr>
              </a:solidFill>
              <a:latin typeface="Calibri" panose="020F0502020204030204"/>
              <a:cs typeface="+mn-cs"/>
            </a:endParaRPr>
          </a:p>
        </p:txBody>
      </p:sp>
      <p:sp>
        <p:nvSpPr>
          <p:cNvPr id="9" name="TextBox 7">
            <a:extLst>
              <a:ext uri="{FF2B5EF4-FFF2-40B4-BE49-F238E27FC236}">
                <a16:creationId xmlns:a16="http://schemas.microsoft.com/office/drawing/2014/main" id="{286C09B8-7FD5-4335-B5BF-0AA8F76943D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00761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CDD733C7-9124-4A03-96A3-4A42224B55D9}"/>
              </a:ext>
            </a:extLst>
          </p:cNvPr>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Recurrent paroxysms of unilateral facial pain fulfilling criteria for 13.1.1 Trigeminal neuralgia</a:t>
            </a:r>
            <a:endParaRPr lang="ko-KR" altLang="ko-KR" sz="2400" dirty="0"/>
          </a:p>
          <a:p>
            <a:pPr marL="457200" lvl="0" indent="-457200" fontAlgn="base">
              <a:buFont typeface="+mj-lt"/>
              <a:buAutoNum type="alphaUcPeriod"/>
            </a:pPr>
            <a:r>
              <a:rPr lang="en-US" altLang="ko-KR" sz="2400" dirty="0"/>
              <a:t>Demonstration on MRI or during surgery of neurovascular compression (not simply contact), with morphological changes</a:t>
            </a:r>
            <a:r>
              <a:rPr lang="en-US" altLang="ko-KR" sz="2400" baseline="30000" dirty="0"/>
              <a:t> </a:t>
            </a:r>
            <a:r>
              <a:rPr lang="en-US" altLang="ko-KR" sz="2400" dirty="0"/>
              <a:t>in the trigeminal nerve root.</a:t>
            </a:r>
            <a:endParaRPr lang="ko-KR" altLang="ko-KR" dirty="0"/>
          </a:p>
        </p:txBody>
      </p:sp>
      <p:sp>
        <p:nvSpPr>
          <p:cNvPr id="12" name="제목 1">
            <a:extLst>
              <a:ext uri="{FF2B5EF4-FFF2-40B4-BE49-F238E27FC236}">
                <a16:creationId xmlns:a16="http://schemas.microsoft.com/office/drawing/2014/main" id="{AD12EC23-B8C0-4B4E-82AE-8808281F0F38}"/>
              </a:ext>
            </a:extLst>
          </p:cNvPr>
          <p:cNvSpPr txBox="1">
            <a:spLocks/>
          </p:cNvSpPr>
          <p:nvPr/>
        </p:nvSpPr>
        <p:spPr>
          <a:xfrm>
            <a:off x="322729" y="0"/>
            <a:ext cx="8478371"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ko-KR" sz="3600" b="1" i="0" u="none" strike="noStrike" kern="1200" cap="none" spc="0" normalizeH="0" baseline="0" noProof="0" dirty="0">
                <a:ln>
                  <a:noFill/>
                </a:ln>
                <a:solidFill>
                  <a:srgbClr val="5B9BD5">
                    <a:lumMod val="50000"/>
                  </a:srgbClr>
                </a:solidFill>
                <a:effectLst/>
                <a:uLnTx/>
                <a:uFillTx/>
                <a:latin typeface="Calibri" panose="020F0502020204030204"/>
                <a:ea typeface="맑은 고딕" panose="020B0503020000020004" pitchFamily="50" charset="-127"/>
                <a:cs typeface="+mj-cs"/>
              </a:rPr>
              <a:t>13.1.1.1 Classical trigeminal neuralgia</a:t>
            </a:r>
          </a:p>
        </p:txBody>
      </p:sp>
      <p:sp>
        <p:nvSpPr>
          <p:cNvPr id="13" name="내용 개체 틀 2">
            <a:extLst>
              <a:ext uri="{FF2B5EF4-FFF2-40B4-BE49-F238E27FC236}">
                <a16:creationId xmlns:a16="http://schemas.microsoft.com/office/drawing/2014/main" id="{54AEABBB-284D-4951-92D7-95F893550CB9}"/>
              </a:ext>
            </a:extLst>
          </p:cNvPr>
          <p:cNvSpPr txBox="1">
            <a:spLocks/>
          </p:cNvSpPr>
          <p:nvPr/>
        </p:nvSpPr>
        <p:spPr>
          <a:xfrm>
            <a:off x="1241100" y="3735977"/>
            <a:ext cx="6877050" cy="2267340"/>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800" b="1" i="1"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Note:</a:t>
            </a:r>
          </a:p>
          <a:p>
            <a:pPr marL="0" marR="0" lvl="0" indent="0" algn="l" defTabSz="914400" rtl="0" eaLnBrk="1" fontAlgn="auto" latinLnBrk="1" hangingPunct="1">
              <a:lnSpc>
                <a:spcPct val="90000"/>
              </a:lnSpc>
              <a:spcBef>
                <a:spcPts val="1000"/>
              </a:spcBef>
              <a:spcAft>
                <a:spcPts val="0"/>
              </a:spcAft>
              <a:buClrTx/>
              <a:buSzTx/>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Typically atrophy or displacement.</a:t>
            </a: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800" b="1" i="1"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Comments:</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 </a:t>
            </a: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MRI techniques to measure volume and cross-sectional area of the root are available. </a:t>
            </a:r>
          </a:p>
        </p:txBody>
      </p:sp>
      <p:sp>
        <p:nvSpPr>
          <p:cNvPr id="9" name="TextBox 7">
            <a:extLst>
              <a:ext uri="{FF2B5EF4-FFF2-40B4-BE49-F238E27FC236}">
                <a16:creationId xmlns:a16="http://schemas.microsoft.com/office/drawing/2014/main" id="{D5CCF750-43C3-4FBE-B352-2DE99711D21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540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13.1.2.1 Painful trigeminal neuropathy attributed to herpes zoster</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Unilateral facial pain in the distribution(s) of a trigeminal nerve branch or branches, lasting &lt;3 months</a:t>
            </a:r>
            <a:endParaRPr lang="ko-KR" altLang="ko-KR" sz="2400" dirty="0"/>
          </a:p>
          <a:p>
            <a:pPr marL="457200" lvl="0" indent="-457200" fontAlgn="base">
              <a:buFont typeface="+mj-lt"/>
              <a:buAutoNum type="alphaUcPeriod"/>
            </a:pPr>
            <a:r>
              <a:rPr lang="en-US" altLang="ko-KR" sz="2400" dirty="0"/>
              <a:t>One or more of the following:</a:t>
            </a:r>
            <a:endParaRPr lang="ko-KR" altLang="ko-KR" sz="2400" dirty="0"/>
          </a:p>
          <a:p>
            <a:pPr marL="914400" lvl="1" indent="-457200" fontAlgn="base">
              <a:buFont typeface="+mj-lt"/>
              <a:buAutoNum type="arabicPeriod"/>
            </a:pPr>
            <a:r>
              <a:rPr lang="en-US" altLang="ko-KR" sz="2000" dirty="0"/>
              <a:t>Herpetic eruption has occurred in the same trigeminal distribution</a:t>
            </a:r>
            <a:endParaRPr lang="ko-KR" altLang="ko-KR" sz="2000" dirty="0"/>
          </a:p>
          <a:p>
            <a:pPr marL="914400" lvl="1" indent="-457200" fontAlgn="base">
              <a:buFont typeface="+mj-lt"/>
              <a:buAutoNum type="arabicPeriod"/>
            </a:pPr>
            <a:r>
              <a:rPr lang="en-US" altLang="ko-KR" sz="2000" dirty="0"/>
              <a:t>Varicella-zoster virus (VZV) has been detected in the cerebrospinal fluid (CSF) by polymerase chain reaction (PCR)</a:t>
            </a:r>
            <a:endParaRPr lang="ko-KR" altLang="ko-KR" sz="2000" dirty="0"/>
          </a:p>
          <a:p>
            <a:pPr marL="914400" lvl="1" indent="-457200" fontAlgn="base">
              <a:buFont typeface="+mj-lt"/>
              <a:buAutoNum type="arabicPeriod"/>
            </a:pPr>
            <a:r>
              <a:rPr lang="en-US" altLang="ko-KR" sz="2000" dirty="0"/>
              <a:t>Direct immunofluorescence assay for VZV antigen or PCR assay for VZV DNA is positive in cells obtained from the base of lesions</a:t>
            </a:r>
            <a:endParaRPr lang="ko-KR" altLang="ko-KR" sz="2000" dirty="0"/>
          </a:p>
          <a:p>
            <a:pPr marL="457200" lvl="0" indent="-457200" fontAlgn="base">
              <a:buFont typeface="+mj-lt"/>
              <a:buAutoNum type="alphaUcPeriod"/>
            </a:pPr>
            <a:r>
              <a:rPr lang="en-US" altLang="ko-KR" sz="2400" dirty="0"/>
              <a:t>Not better accounted for by another ICHD-3 diagnosis</a:t>
            </a:r>
            <a:endParaRPr lang="ko-KR" altLang="ko-KR" sz="2400" dirty="0"/>
          </a:p>
          <a:p>
            <a:pPr marL="514350" indent="-514350">
              <a:buFont typeface="+mj-lt"/>
              <a:buAutoNum type="alphaUcPeriod"/>
            </a:pPr>
            <a:endParaRPr lang="en-US"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E69A9C-2F33-4516-A5F9-CA90586BB8F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cxnSp>
        <p:nvCxnSpPr>
          <p:cNvPr id="9" name="직선 연결선 9">
            <a:extLst>
              <a:ext uri="{FF2B5EF4-FFF2-40B4-BE49-F238E27FC236}">
                <a16:creationId xmlns:a16="http://schemas.microsoft.com/office/drawing/2014/main" id="{77CCB928-97C0-4269-8A6F-1B443D6B1889}"/>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3955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4000" b="1" dirty="0">
                <a:solidFill>
                  <a:schemeClr val="accent1">
                    <a:lumMod val="50000"/>
                  </a:schemeClr>
                </a:solidFill>
                <a:latin typeface="Calibri" panose="020F0502020204030204"/>
                <a:cs typeface="+mn-cs"/>
              </a:rPr>
              <a:t>13.2.1 Glossopharyngeal neuralgia</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Recurring paroxysmal attacks of unilateral pain in the distribution of the glossopharyngeal nerve</a:t>
            </a:r>
            <a:r>
              <a:rPr lang="en-US" altLang="ko-KR" sz="2400" baseline="30000" dirty="0"/>
              <a:t> </a:t>
            </a:r>
            <a:r>
              <a:rPr lang="en-US" altLang="ko-KR" sz="2400" dirty="0"/>
              <a:t>and fulfilling criterion B</a:t>
            </a:r>
            <a:endParaRPr lang="ko-KR" altLang="ko-KR" sz="2400" dirty="0"/>
          </a:p>
          <a:p>
            <a:pPr marL="457200" lvl="0" indent="-457200" fontAlgn="base">
              <a:buFont typeface="+mj-lt"/>
              <a:buAutoNum type="alphaUcPeriod"/>
            </a:pPr>
            <a:r>
              <a:rPr lang="en-US" altLang="ko-KR" sz="2400" dirty="0"/>
              <a:t>Pain has all of the following characteristics:</a:t>
            </a:r>
            <a:endParaRPr lang="ko-KR" altLang="ko-KR" sz="2400" dirty="0"/>
          </a:p>
          <a:p>
            <a:pPr marL="914400" lvl="1" indent="-457200" fontAlgn="base">
              <a:buFont typeface="+mj-lt"/>
              <a:buAutoNum type="arabicPeriod"/>
            </a:pPr>
            <a:r>
              <a:rPr lang="en-US" altLang="ko-KR" sz="2000" dirty="0"/>
              <a:t>Lasting from a few seconds to two minutes</a:t>
            </a:r>
            <a:endParaRPr lang="ko-KR" altLang="ko-KR" sz="2000" dirty="0"/>
          </a:p>
          <a:p>
            <a:pPr marL="914400" lvl="1" indent="-457200" fontAlgn="base">
              <a:buFont typeface="+mj-lt"/>
              <a:buAutoNum type="arabicPeriod"/>
            </a:pPr>
            <a:r>
              <a:rPr lang="en-US" altLang="ko-KR" sz="2000" dirty="0"/>
              <a:t>Severe intensity</a:t>
            </a:r>
            <a:endParaRPr lang="ko-KR" altLang="ko-KR" sz="2000" dirty="0"/>
          </a:p>
          <a:p>
            <a:pPr marL="914400" lvl="1" indent="-457200" fontAlgn="base">
              <a:buFont typeface="+mj-lt"/>
              <a:buAutoNum type="arabicPeriod"/>
            </a:pPr>
            <a:r>
              <a:rPr lang="en-US" altLang="ko-KR" sz="2000" dirty="0"/>
              <a:t>Electric shock-like, shooting, stabbing or sharp in quality</a:t>
            </a:r>
            <a:endParaRPr lang="ko-KR" altLang="ko-KR" sz="2000" dirty="0"/>
          </a:p>
          <a:p>
            <a:pPr marL="914400" lvl="1" indent="-457200" fontAlgn="base">
              <a:buFont typeface="+mj-lt"/>
              <a:buAutoNum type="arabicPeriod"/>
            </a:pPr>
            <a:r>
              <a:rPr lang="en-US" altLang="ko-KR" sz="2000" dirty="0"/>
              <a:t>Precipitated by swallowing, coughing, talking or yawning</a:t>
            </a:r>
            <a:endParaRPr lang="ko-KR" altLang="ko-KR" sz="2000" dirty="0"/>
          </a:p>
          <a:p>
            <a:pPr marL="457200" lvl="0" indent="-457200" fontAlgn="base">
              <a:buFont typeface="+mj-lt"/>
              <a:buAutoNum type="alphaUcPeriod"/>
            </a:pPr>
            <a:r>
              <a:rPr lang="en-US" altLang="ko-KR" sz="2400" dirty="0"/>
              <a:t>Not better accounted for by another ICHD-3 diagnosis</a:t>
            </a:r>
            <a:endParaRPr lang="ko-KR" altLang="ko-KR" sz="2400" dirty="0"/>
          </a:p>
          <a:p>
            <a:pPr marL="514350" indent="-514350">
              <a:buFont typeface="+mj-lt"/>
              <a:buAutoNum type="alphaUcPeriod"/>
            </a:pPr>
            <a:endParaRPr lang="en-US" altLang="ko-KR" sz="20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내용 개체 틀 2">
            <a:extLst>
              <a:ext uri="{FF2B5EF4-FFF2-40B4-BE49-F238E27FC236}">
                <a16:creationId xmlns:a16="http://schemas.microsoft.com/office/drawing/2014/main" id="{193CD065-B506-44E8-BDFE-9DCD16555157}"/>
              </a:ext>
            </a:extLst>
          </p:cNvPr>
          <p:cNvSpPr txBox="1">
            <a:spLocks/>
          </p:cNvSpPr>
          <p:nvPr/>
        </p:nvSpPr>
        <p:spPr>
          <a:xfrm>
            <a:off x="1241100" y="5042262"/>
            <a:ext cx="6877050" cy="1164507"/>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2000" b="1" i="1"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Note:</a:t>
            </a: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Within the posterior part of the tongue, tonsillar fossa, pharynx or angle of the lower jaw and/or in the ear.</a:t>
            </a:r>
          </a:p>
        </p:txBody>
      </p:sp>
      <p:cxnSp>
        <p:nvCxnSpPr>
          <p:cNvPr id="9" name="직선 연결선 9">
            <a:extLst>
              <a:ext uri="{FF2B5EF4-FFF2-40B4-BE49-F238E27FC236}">
                <a16:creationId xmlns:a16="http://schemas.microsoft.com/office/drawing/2014/main" id="{F5A8666B-D6DD-4176-BEE6-AE0C6F71D887}"/>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49EE56FE-CE0F-42AB-9D01-77C56FC0AC4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11728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4000" b="1" dirty="0">
                <a:solidFill>
                  <a:schemeClr val="accent1">
                    <a:lumMod val="50000"/>
                  </a:schemeClr>
                </a:solidFill>
                <a:latin typeface="Calibri" panose="020F0502020204030204"/>
                <a:cs typeface="+mn-cs"/>
              </a:rPr>
              <a:t>13.3.1 </a:t>
            </a:r>
            <a:r>
              <a:rPr lang="en-US" altLang="ko-KR" sz="4000" b="1" dirty="0" err="1">
                <a:solidFill>
                  <a:schemeClr val="accent1">
                    <a:lumMod val="50000"/>
                  </a:schemeClr>
                </a:solidFill>
                <a:latin typeface="Calibri" panose="020F0502020204030204"/>
                <a:cs typeface="+mn-cs"/>
              </a:rPr>
              <a:t>Nervus</a:t>
            </a:r>
            <a:r>
              <a:rPr lang="en-US" altLang="ko-KR" sz="4000" b="1" dirty="0">
                <a:solidFill>
                  <a:schemeClr val="accent1">
                    <a:lumMod val="50000"/>
                  </a:schemeClr>
                </a:solidFill>
                <a:latin typeface="Calibri" panose="020F0502020204030204"/>
                <a:cs typeface="+mn-cs"/>
              </a:rPr>
              <a:t> intermedius neuralgia</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indent="-457200">
              <a:buFont typeface="+mj-lt"/>
              <a:buAutoNum type="alphaUcPeriod"/>
            </a:pPr>
            <a:r>
              <a:rPr lang="en-US" altLang="ko-KR" sz="2400" dirty="0"/>
              <a:t>Paroxysmal attacks of unilateral pain in the distribution of </a:t>
            </a:r>
            <a:r>
              <a:rPr lang="en-US" altLang="ko-KR" sz="2400" dirty="0" err="1"/>
              <a:t>nervus</a:t>
            </a:r>
            <a:r>
              <a:rPr lang="en-US" altLang="ko-KR" sz="2400" dirty="0"/>
              <a:t> intermedius</a:t>
            </a:r>
            <a:r>
              <a:rPr lang="en-US" altLang="ko-KR" sz="2400" baseline="30000" dirty="0"/>
              <a:t> </a:t>
            </a:r>
            <a:r>
              <a:rPr lang="en-US" altLang="ko-KR" sz="2400" dirty="0"/>
              <a:t>and fulfilling criterion B</a:t>
            </a:r>
          </a:p>
          <a:p>
            <a:pPr marL="457200" indent="-457200">
              <a:buFont typeface="+mj-lt"/>
              <a:buAutoNum type="alphaUcPeriod"/>
            </a:pPr>
            <a:r>
              <a:rPr lang="en-US" altLang="ko-KR" sz="2400" dirty="0"/>
              <a:t>Pain has all of the following characteristics:</a:t>
            </a:r>
            <a:endParaRPr lang="ko-KR" altLang="ko-KR" sz="2400" dirty="0"/>
          </a:p>
          <a:p>
            <a:pPr marL="914400" lvl="1" indent="-457200">
              <a:buFont typeface="+mj-lt"/>
              <a:buAutoNum type="arabicPeriod"/>
            </a:pPr>
            <a:r>
              <a:rPr lang="en-US" altLang="ko-KR" sz="2000" dirty="0"/>
              <a:t>Lasting from a few seconds to minutes </a:t>
            </a:r>
          </a:p>
          <a:p>
            <a:pPr marL="914400" lvl="1" indent="-457200">
              <a:buFont typeface="+mj-lt"/>
              <a:buAutoNum type="arabicPeriod"/>
            </a:pPr>
            <a:r>
              <a:rPr lang="en-US" altLang="ko-KR" sz="2000" dirty="0"/>
              <a:t>Severe in intensity</a:t>
            </a:r>
            <a:endParaRPr lang="ko-KR" altLang="ko-KR" sz="2000" dirty="0"/>
          </a:p>
          <a:p>
            <a:pPr marL="914400" lvl="1" indent="-457200" fontAlgn="base">
              <a:buFont typeface="+mj-lt"/>
              <a:buAutoNum type="arabicPeriod"/>
            </a:pPr>
            <a:r>
              <a:rPr lang="en-US" altLang="ko-KR" sz="2000" dirty="0"/>
              <a:t>Shooting, stabbing or sharp in quality</a:t>
            </a:r>
            <a:endParaRPr lang="ko-KR" altLang="ko-KR" sz="2000" dirty="0"/>
          </a:p>
          <a:p>
            <a:pPr marL="914400" lvl="1" indent="-457200" fontAlgn="base">
              <a:buFont typeface="+mj-lt"/>
              <a:buAutoNum type="arabicPeriod"/>
            </a:pPr>
            <a:r>
              <a:rPr lang="en-US" altLang="ko-KR" sz="2000" dirty="0"/>
              <a:t>Precipitated by stimulation of a trigger area in the posterior wall of the auditory canal and/or periauricular region</a:t>
            </a:r>
            <a:endParaRPr lang="ko-KR" altLang="ko-KR" sz="2000" dirty="0"/>
          </a:p>
          <a:p>
            <a:pPr marL="457200" indent="-457200">
              <a:buFont typeface="+mj-lt"/>
              <a:buAutoNum type="alphaUcPeriod"/>
            </a:pPr>
            <a:r>
              <a:rPr lang="en-US" altLang="ko-KR" sz="2400" dirty="0"/>
              <a:t>Not better accounted for by another ICHD-3 diagnosis</a:t>
            </a:r>
            <a:endParaRPr lang="ko-KR" altLang="ko-KR" sz="2400" dirty="0"/>
          </a:p>
          <a:p>
            <a:pPr marL="0" indent="0">
              <a:buNone/>
            </a:pPr>
            <a:endParaRPr lang="en-US" altLang="ko-KR" sz="20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E332674-5AB2-43E9-800C-C2FCE4A2CA9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cxnSp>
        <p:nvCxnSpPr>
          <p:cNvPr id="9" name="직선 연결선 9">
            <a:extLst>
              <a:ext uri="{FF2B5EF4-FFF2-40B4-BE49-F238E27FC236}">
                <a16:creationId xmlns:a16="http://schemas.microsoft.com/office/drawing/2014/main" id="{E3FA7199-699F-44D7-8BB2-1778A63AC0DC}"/>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9432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4000" b="1" dirty="0">
                <a:solidFill>
                  <a:schemeClr val="accent1">
                    <a:lumMod val="50000"/>
                  </a:schemeClr>
                </a:solidFill>
                <a:latin typeface="Calibri" panose="020F0502020204030204"/>
                <a:cs typeface="+mn-cs"/>
              </a:rPr>
              <a:t>13.4 Occipital neuralgia</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000" b="1" i="1" dirty="0"/>
              <a:t>Diagnostic Criteria</a:t>
            </a:r>
            <a:endParaRPr lang="en-US" altLang="ko-KR" sz="2000" dirty="0"/>
          </a:p>
          <a:p>
            <a:pPr marL="514350" lvl="0" indent="-514350" fontAlgn="base">
              <a:buFont typeface="+mj-lt"/>
              <a:buAutoNum type="alphaUcPeriod"/>
            </a:pPr>
            <a:r>
              <a:rPr lang="en-US" altLang="ko-KR" sz="2000" dirty="0"/>
              <a:t>Unilateral or bilateral pain in the distribution(s) of the greater, lesser and/or third occipital nerves and fulfilling criteria B–D</a:t>
            </a:r>
            <a:endParaRPr lang="ko-KR" altLang="ko-KR" sz="2000" dirty="0"/>
          </a:p>
          <a:p>
            <a:pPr marL="514350" lvl="0" indent="-514350" fontAlgn="base">
              <a:buFont typeface="+mj-lt"/>
              <a:buAutoNum type="alphaUcPeriod"/>
            </a:pPr>
            <a:r>
              <a:rPr lang="en-US" altLang="ko-KR" sz="2000" dirty="0"/>
              <a:t>Pain has at least two of the following three characteristics:</a:t>
            </a:r>
            <a:endParaRPr lang="ko-KR" altLang="ko-KR" sz="2000" dirty="0"/>
          </a:p>
          <a:p>
            <a:pPr marL="914400" lvl="1" indent="-457200" fontAlgn="base">
              <a:buFont typeface="+mj-lt"/>
              <a:buAutoNum type="arabicPeriod"/>
            </a:pPr>
            <a:r>
              <a:rPr lang="en-US" altLang="ko-KR" sz="1800" dirty="0"/>
              <a:t>Recurring in paroxysmal attacks lasting from a few seconds to minutes</a:t>
            </a:r>
            <a:endParaRPr lang="ko-KR" altLang="ko-KR" sz="1800" dirty="0"/>
          </a:p>
          <a:p>
            <a:pPr marL="914400" lvl="1" indent="-457200" fontAlgn="base">
              <a:buFont typeface="+mj-lt"/>
              <a:buAutoNum type="arabicPeriod"/>
            </a:pPr>
            <a:r>
              <a:rPr lang="en-US" altLang="ko-KR" sz="1800" dirty="0"/>
              <a:t>Severe in intensity</a:t>
            </a:r>
            <a:endParaRPr lang="ko-KR" altLang="ko-KR" sz="1800" dirty="0"/>
          </a:p>
          <a:p>
            <a:pPr marL="914400" lvl="1" indent="-457200" fontAlgn="base">
              <a:buFont typeface="+mj-lt"/>
              <a:buAutoNum type="arabicPeriod"/>
            </a:pPr>
            <a:r>
              <a:rPr lang="en-US" altLang="ko-KR" sz="1800" dirty="0"/>
              <a:t>Shooting, stabbing or sharp in quality </a:t>
            </a:r>
          </a:p>
          <a:p>
            <a:pPr marL="457200" indent="-457200" fontAlgn="base">
              <a:buFont typeface="+mj-lt"/>
              <a:buAutoNum type="alphaUcPeriod"/>
            </a:pPr>
            <a:r>
              <a:rPr lang="en-US" altLang="ko-KR" sz="2000" dirty="0"/>
              <a:t>Pain is associated with both of the following:</a:t>
            </a:r>
            <a:endParaRPr lang="ko-KR" altLang="ko-KR" sz="2000" dirty="0"/>
          </a:p>
          <a:p>
            <a:pPr marL="800100" lvl="1" indent="-342900">
              <a:buFont typeface="+mj-lt"/>
              <a:buAutoNum type="arabicPeriod"/>
            </a:pPr>
            <a:r>
              <a:rPr lang="en-US" altLang="ko-KR" sz="1800" dirty="0" err="1"/>
              <a:t>Dysaesthesia</a:t>
            </a:r>
            <a:r>
              <a:rPr lang="en-US" altLang="ko-KR" sz="1800" dirty="0"/>
              <a:t> and/or allodynia apparent during innocuous stimulation of the scalp and/or hair </a:t>
            </a:r>
          </a:p>
          <a:p>
            <a:pPr marL="800100" lvl="1" indent="-342900">
              <a:buFont typeface="+mj-lt"/>
              <a:buAutoNum type="arabicPeriod"/>
            </a:pPr>
            <a:r>
              <a:rPr lang="en-US" altLang="ko-KR" sz="1800" dirty="0"/>
              <a:t>either or both of the following:</a:t>
            </a:r>
          </a:p>
          <a:p>
            <a:pPr marL="800100" lvl="1" indent="-342900">
              <a:buAutoNum type="alphaLcParenR"/>
            </a:pPr>
            <a:r>
              <a:rPr lang="en-US" altLang="ko-KR" sz="1600" dirty="0"/>
              <a:t>Tenderness over the affected nerve branches </a:t>
            </a:r>
          </a:p>
          <a:p>
            <a:pPr marL="800100" lvl="1" indent="-342900">
              <a:buAutoNum type="alphaLcParenR"/>
            </a:pPr>
            <a:r>
              <a:rPr lang="en-US" altLang="ko-KR" sz="1600" dirty="0"/>
              <a:t>trigger points at the emergence of the greater occipital nerve or in the distribution of C2</a:t>
            </a:r>
            <a:endParaRPr lang="ko-KR" altLang="ko-KR" sz="1600" dirty="0"/>
          </a:p>
          <a:p>
            <a:pPr marL="514350" lvl="0" indent="-514350" fontAlgn="base">
              <a:buFont typeface="+mj-lt"/>
              <a:buAutoNum type="alphaUcPeriod"/>
            </a:pPr>
            <a:r>
              <a:rPr lang="en-US" altLang="ko-KR" sz="2000" dirty="0"/>
              <a:t>Pain is eased temporarily by local </a:t>
            </a:r>
            <a:r>
              <a:rPr lang="en-US" altLang="ko-KR" sz="2000" dirty="0" err="1"/>
              <a:t>anaesthetic</a:t>
            </a:r>
            <a:r>
              <a:rPr lang="en-US" altLang="ko-KR" sz="2000" dirty="0"/>
              <a:t> block of the affected nerve(s)</a:t>
            </a:r>
          </a:p>
          <a:p>
            <a:pPr marL="514350" lvl="0" indent="-514350" fontAlgn="base">
              <a:buFont typeface="+mj-lt"/>
              <a:buAutoNum type="alphaUcPeriod"/>
            </a:pPr>
            <a:r>
              <a:rPr lang="en-US" altLang="ko-KR" sz="2000" dirty="0"/>
              <a:t>Not better accounted for by another ICHD-3 diagnosis</a:t>
            </a:r>
            <a:endParaRPr lang="ko-KR" altLang="ko-KR" sz="2000" dirty="0"/>
          </a:p>
          <a:p>
            <a:pPr marL="0" indent="0">
              <a:buNone/>
            </a:pPr>
            <a:endParaRPr lang="en-US" altLang="ko-KR" sz="18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E039ED61-9D8A-4CB2-A05A-4ADFCCE5A31F}"/>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0959FA86-C183-4640-BC9C-E0E82BBD7CA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11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 Migraine with aura</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685800" y="1676400"/>
            <a:ext cx="7772400" cy="44196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81000">
              <a:buFontTx/>
              <a:buNone/>
              <a:tabLst>
                <a:tab pos="952500" algn="l"/>
              </a:tabLst>
            </a:pPr>
            <a:r>
              <a:rPr lang="en-GB" altLang="en-US" sz="2400" dirty="0"/>
              <a:t>1.2.1	Migraine with typical aura</a:t>
            </a:r>
          </a:p>
          <a:p>
            <a:pPr defTabSz="381000">
              <a:buFontTx/>
              <a:buNone/>
              <a:tabLst>
                <a:tab pos="952500" algn="l"/>
              </a:tabLst>
            </a:pPr>
            <a:r>
              <a:rPr lang="en-GB" altLang="en-US" sz="2400" dirty="0"/>
              <a:t>1.2.2 	Migraine with brainstem aura</a:t>
            </a:r>
          </a:p>
          <a:p>
            <a:pPr defTabSz="381000">
              <a:buFontTx/>
              <a:buNone/>
              <a:tabLst>
                <a:tab pos="952500" algn="l"/>
              </a:tabLst>
            </a:pPr>
            <a:r>
              <a:rPr lang="en-GB" altLang="en-US" sz="2400" dirty="0"/>
              <a:t>1.2.3	Hemiplegic migraine</a:t>
            </a:r>
          </a:p>
          <a:p>
            <a:pPr defTabSz="381000">
              <a:buFontTx/>
              <a:buNone/>
              <a:tabLst>
                <a:tab pos="952500" algn="l"/>
              </a:tabLst>
            </a:pPr>
            <a:r>
              <a:rPr lang="en-GB" altLang="en-US" sz="2400" dirty="0"/>
              <a:t>1.2.4	Retinal migraine</a:t>
            </a:r>
          </a:p>
        </p:txBody>
      </p:sp>
      <p:sp>
        <p:nvSpPr>
          <p:cNvPr id="8" name="TextBox 7">
            <a:extLst>
              <a:ext uri="{FF2B5EF4-FFF2-40B4-BE49-F238E27FC236}">
                <a16:creationId xmlns:a16="http://schemas.microsoft.com/office/drawing/2014/main" id="{8AEB8D99-A2F2-417A-8CDD-1B8F28A0C1A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60402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4000" b="1" dirty="0">
                <a:solidFill>
                  <a:schemeClr val="accent1">
                    <a:lumMod val="50000"/>
                  </a:schemeClr>
                </a:solidFill>
                <a:latin typeface="Calibri" panose="020F0502020204030204"/>
                <a:cs typeface="+mn-cs"/>
              </a:rPr>
              <a:t>13.8 </a:t>
            </a:r>
            <a:r>
              <a:rPr lang="en-US" altLang="ko-KR" sz="4000" b="1" dirty="0" err="1">
                <a:solidFill>
                  <a:schemeClr val="accent1">
                    <a:lumMod val="50000"/>
                  </a:schemeClr>
                </a:solidFill>
                <a:latin typeface="Calibri" panose="020F0502020204030204"/>
                <a:cs typeface="+mn-cs"/>
              </a:rPr>
              <a:t>Tolosa</a:t>
            </a:r>
            <a:r>
              <a:rPr lang="en-US" altLang="ko-KR" sz="4000" b="1" dirty="0">
                <a:solidFill>
                  <a:schemeClr val="accent1">
                    <a:lumMod val="50000"/>
                  </a:schemeClr>
                </a:solidFill>
                <a:latin typeface="Calibri" panose="020F0502020204030204"/>
                <a:cs typeface="+mn-cs"/>
              </a:rPr>
              <a:t>–Hunt syndrome</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Unilateral orbital or periorbital headache fulfilling criterion C</a:t>
            </a:r>
            <a:endParaRPr lang="ko-KR" altLang="ko-KR" sz="2400" dirty="0"/>
          </a:p>
          <a:p>
            <a:pPr marL="457200" lvl="0" indent="-457200" fontAlgn="base">
              <a:buFont typeface="+mj-lt"/>
              <a:buAutoNum type="alphaUcPeriod"/>
            </a:pPr>
            <a:r>
              <a:rPr lang="en-US" altLang="ko-KR" sz="2400" dirty="0"/>
              <a:t>Both of the following:</a:t>
            </a:r>
            <a:endParaRPr lang="ko-KR" altLang="ko-KR" sz="2400" dirty="0"/>
          </a:p>
          <a:p>
            <a:pPr marL="914400" lvl="1" indent="-457200" fontAlgn="base">
              <a:buFont typeface="+mj-lt"/>
              <a:buAutoNum type="arabicPeriod"/>
            </a:pPr>
            <a:r>
              <a:rPr lang="en-US" altLang="ko-KR" sz="2000" dirty="0"/>
              <a:t>Granulomatous inflammation of the cavernous sinus, superior orbital fissure or orbit, demonstrated by MRI or biopsy</a:t>
            </a:r>
            <a:endParaRPr lang="ko-KR" altLang="ko-KR" sz="2000" dirty="0"/>
          </a:p>
          <a:p>
            <a:pPr marL="914400" lvl="1" indent="-457200" fontAlgn="base">
              <a:buFont typeface="+mj-lt"/>
              <a:buAutoNum type="arabicPeriod"/>
            </a:pPr>
            <a:r>
              <a:rPr lang="en-US" altLang="ko-KR" sz="2000" dirty="0"/>
              <a:t>Paresis of one or more of the ipsilateral </a:t>
            </a:r>
            <a:r>
              <a:rPr lang="en-US" altLang="ko-KR" sz="2000" dirty="0" err="1"/>
              <a:t>IIIrd</a:t>
            </a:r>
            <a:r>
              <a:rPr lang="en-US" altLang="ko-KR" sz="2000" dirty="0"/>
              <a:t>, </a:t>
            </a:r>
            <a:r>
              <a:rPr lang="en-US" altLang="ko-KR" sz="2000" dirty="0" err="1"/>
              <a:t>IVth</a:t>
            </a:r>
            <a:r>
              <a:rPr lang="en-US" altLang="ko-KR" sz="2000" dirty="0"/>
              <a:t> and/or </a:t>
            </a:r>
            <a:r>
              <a:rPr lang="en-US" altLang="ko-KR" sz="2000" dirty="0" err="1"/>
              <a:t>VIth</a:t>
            </a:r>
            <a:r>
              <a:rPr lang="en-US" altLang="ko-KR" sz="2000" dirty="0"/>
              <a:t> cranial nerves</a:t>
            </a:r>
            <a:endParaRPr lang="ko-KR" altLang="ko-KR" sz="2000" dirty="0"/>
          </a:p>
          <a:p>
            <a:pPr marL="457200" lvl="0" indent="-457200" fontAlgn="base">
              <a:buFont typeface="+mj-lt"/>
              <a:buAutoNum type="alphaUcPeriod"/>
            </a:pPr>
            <a:r>
              <a:rPr lang="en-US" altLang="ko-KR" sz="2400" dirty="0"/>
              <a:t>Evidence of causation demonstrated by both of the following:</a:t>
            </a:r>
            <a:endParaRPr lang="ko-KR" altLang="ko-KR" sz="2400" dirty="0"/>
          </a:p>
          <a:p>
            <a:pPr marL="914400" lvl="1" indent="-457200" fontAlgn="base">
              <a:buFont typeface="+mj-lt"/>
              <a:buAutoNum type="arabicPeriod"/>
            </a:pPr>
            <a:r>
              <a:rPr lang="en-US" altLang="ko-KR" sz="2000" dirty="0"/>
              <a:t>Headache is ipsilateral to the granulomatous inflammation</a:t>
            </a:r>
            <a:endParaRPr lang="ko-KR" altLang="ko-KR" sz="2000" dirty="0"/>
          </a:p>
          <a:p>
            <a:pPr marL="914400" lvl="1" indent="-457200" fontAlgn="base">
              <a:buFont typeface="+mj-lt"/>
              <a:buAutoNum type="arabicPeriod"/>
            </a:pPr>
            <a:r>
              <a:rPr lang="en-US" altLang="ko-KR" sz="2000" dirty="0"/>
              <a:t>Headache has preceded paresis of the </a:t>
            </a:r>
            <a:r>
              <a:rPr lang="en-US" altLang="ko-KR" sz="2000" dirty="0" err="1"/>
              <a:t>IIIrd</a:t>
            </a:r>
            <a:r>
              <a:rPr lang="en-US" altLang="ko-KR" sz="2000" dirty="0"/>
              <a:t>, </a:t>
            </a:r>
            <a:r>
              <a:rPr lang="en-US" altLang="ko-KR" sz="2000" dirty="0" err="1"/>
              <a:t>IVth</a:t>
            </a:r>
            <a:r>
              <a:rPr lang="en-US" altLang="ko-KR" sz="2000" dirty="0"/>
              <a:t> and/or </a:t>
            </a:r>
            <a:r>
              <a:rPr lang="en-US" altLang="ko-KR" sz="2000" dirty="0" err="1"/>
              <a:t>VIth</a:t>
            </a:r>
            <a:r>
              <a:rPr lang="en-US" altLang="ko-KR" sz="2000" dirty="0"/>
              <a:t> nerves by 2 weeks, or developed with it</a:t>
            </a:r>
            <a:endParaRPr lang="ko-KR" altLang="ko-KR" sz="2000" dirty="0"/>
          </a:p>
          <a:p>
            <a:pPr marL="457200" lvl="0" indent="-457200" fontAlgn="base">
              <a:buFont typeface="+mj-lt"/>
              <a:buAutoNum type="alphaUcPeriod"/>
            </a:pPr>
            <a:r>
              <a:rPr lang="en-US" altLang="ko-KR" sz="2400" dirty="0"/>
              <a:t>Not better accounted for by another ICHD-3 diagnosis</a:t>
            </a:r>
            <a:endParaRPr lang="ko-KR" altLang="ko-KR" sz="2400" dirty="0"/>
          </a:p>
          <a:p>
            <a:pPr marL="0" indent="0">
              <a:buNone/>
            </a:pPr>
            <a:endParaRPr lang="en-US" altLang="ko-KR" sz="20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9C1A3585-F263-4382-985C-F6B788346D6B}"/>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2E6C03D4-A8B5-4ACD-BA79-886DD94B62C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48078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13.11 Burning mouth syndrome (BMS)</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indent="-457200">
              <a:buFont typeface="+mj-lt"/>
              <a:buAutoNum type="alphaUcPeriod"/>
            </a:pPr>
            <a:r>
              <a:rPr lang="en-US" altLang="ko-KR" sz="2400" dirty="0"/>
              <a:t>Oral pain</a:t>
            </a:r>
            <a:r>
              <a:rPr lang="en-US" altLang="ko-KR" sz="2400" baseline="30000" dirty="0"/>
              <a:t> </a:t>
            </a:r>
            <a:r>
              <a:rPr lang="en-US" altLang="ko-KR" sz="2400" dirty="0"/>
              <a:t>fulfilling criteria B and C </a:t>
            </a:r>
          </a:p>
          <a:p>
            <a:pPr marL="457200" indent="-457200">
              <a:buFont typeface="+mj-lt"/>
              <a:buAutoNum type="alphaUcPeriod"/>
            </a:pPr>
            <a:r>
              <a:rPr lang="en-US" altLang="ko-KR" sz="2400" dirty="0"/>
              <a:t>Recurring daily for &gt;2 hours/day for &gt;3 months</a:t>
            </a:r>
            <a:endParaRPr lang="ko-KR" altLang="ko-KR" sz="2400" dirty="0"/>
          </a:p>
          <a:p>
            <a:pPr marL="457200" lvl="0" indent="-457200" fontAlgn="base">
              <a:buFont typeface="+mj-lt"/>
              <a:buAutoNum type="alphaUcPeriod"/>
            </a:pPr>
            <a:r>
              <a:rPr lang="en-US" altLang="ko-KR" sz="2400" dirty="0"/>
              <a:t>Pain has both of the following characteristics:</a:t>
            </a:r>
            <a:endParaRPr lang="ko-KR" altLang="ko-KR" sz="2400" dirty="0"/>
          </a:p>
          <a:p>
            <a:pPr marL="914400" lvl="1" indent="-457200" fontAlgn="base">
              <a:buFont typeface="+mj-lt"/>
              <a:buAutoNum type="alphaUcPeriod"/>
            </a:pPr>
            <a:r>
              <a:rPr lang="en-US" altLang="ko-KR" sz="2000" dirty="0"/>
              <a:t>Burning quality</a:t>
            </a:r>
            <a:endParaRPr lang="ko-KR" altLang="ko-KR" sz="2000" dirty="0"/>
          </a:p>
          <a:p>
            <a:pPr marL="914400" lvl="1" indent="-457200" fontAlgn="base">
              <a:buFont typeface="+mj-lt"/>
              <a:buAutoNum type="alphaUcPeriod"/>
            </a:pPr>
            <a:r>
              <a:rPr lang="en-US" altLang="ko-KR" sz="2000" dirty="0"/>
              <a:t>Felt superficially in the oral mucosa</a:t>
            </a:r>
            <a:endParaRPr lang="ko-KR" altLang="ko-KR" sz="2000" dirty="0"/>
          </a:p>
          <a:p>
            <a:pPr marL="457200" lvl="0" indent="-457200" fontAlgn="base">
              <a:buFont typeface="+mj-lt"/>
              <a:buAutoNum type="alphaUcPeriod"/>
            </a:pPr>
            <a:r>
              <a:rPr lang="en-US" altLang="ko-KR" sz="2400" dirty="0"/>
              <a:t>Oral mucosa is of normal appearance and clinical examination including sensory testing is normal</a:t>
            </a:r>
            <a:endParaRPr lang="ko-KR" altLang="ko-KR" sz="2400" dirty="0"/>
          </a:p>
          <a:p>
            <a:pPr marL="457200" lvl="0" indent="-457200" fontAlgn="base">
              <a:buFont typeface="+mj-lt"/>
              <a:buAutoNum type="alphaUcPeriod"/>
            </a:pPr>
            <a:r>
              <a:rPr lang="en-US" altLang="ko-KR" sz="2400" dirty="0"/>
              <a:t>Not better accounted for by another ICHD-3 diagnosis</a:t>
            </a:r>
            <a:endParaRPr lang="ko-KR" altLang="ko-KR" sz="2400" dirty="0"/>
          </a:p>
          <a:p>
            <a:pPr marL="0" indent="0">
              <a:buNone/>
            </a:pPr>
            <a:endParaRPr lang="en-US" altLang="ko-KR" sz="20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내용 개체 틀 2">
            <a:extLst>
              <a:ext uri="{FF2B5EF4-FFF2-40B4-BE49-F238E27FC236}">
                <a16:creationId xmlns:a16="http://schemas.microsoft.com/office/drawing/2014/main" id="{02092BC2-8635-453C-9A71-5F953081BB3F}"/>
              </a:ext>
            </a:extLst>
          </p:cNvPr>
          <p:cNvSpPr txBox="1">
            <a:spLocks/>
          </p:cNvSpPr>
          <p:nvPr/>
        </p:nvSpPr>
        <p:spPr>
          <a:xfrm>
            <a:off x="914400" y="5042262"/>
            <a:ext cx="7289074" cy="1164507"/>
          </a:xfrm>
          <a:prstGeom prst="rect">
            <a:avLst/>
          </a:prstGeom>
          <a:ln>
            <a:solidFill>
              <a:schemeClr val="tx1"/>
            </a:solidFill>
          </a:ln>
        </p:spPr>
        <p:txBody>
          <a:bodyPr vert="horz" lIns="91440" tIns="45720" rIns="91440" bIns="45720" rtlCol="0" anchor="ctr">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800" b="1" i="1"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Note:</a:t>
            </a: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1. The pain is usually bilateral; the most common site is the tip of the tongue.</a:t>
            </a: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2. Pain intensity fluctuates.</a:t>
            </a:r>
          </a:p>
        </p:txBody>
      </p:sp>
      <p:cxnSp>
        <p:nvCxnSpPr>
          <p:cNvPr id="9" name="직선 연결선 9">
            <a:extLst>
              <a:ext uri="{FF2B5EF4-FFF2-40B4-BE49-F238E27FC236}">
                <a16:creationId xmlns:a16="http://schemas.microsoft.com/office/drawing/2014/main" id="{8E632912-7D7D-4B17-A55A-CF7142E09CE0}"/>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B5C34803-2B4C-4847-930B-95868D69EF8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8715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4000" b="1" dirty="0">
                <a:solidFill>
                  <a:schemeClr val="accent1">
                    <a:lumMod val="50000"/>
                  </a:schemeClr>
                </a:solidFill>
                <a:latin typeface="Calibri" panose="020F0502020204030204"/>
                <a:cs typeface="+mn-cs"/>
              </a:rPr>
              <a:t>13.12 Persistent idiopathic facial pain (PIFP) </a:t>
            </a:r>
          </a:p>
        </p:txBody>
      </p:sp>
      <p:sp>
        <p:nvSpPr>
          <p:cNvPr id="5" name="내용 개체 틀 2"/>
          <p:cNvSpPr>
            <a:spLocks noGrp="1"/>
          </p:cNvSpPr>
          <p:nvPr>
            <p:ph idx="1"/>
          </p:nvPr>
        </p:nvSpPr>
        <p:spPr>
          <a:xfrm>
            <a:off x="322730" y="1171575"/>
            <a:ext cx="8435787" cy="5035195"/>
          </a:xfrm>
        </p:spPr>
        <p:txBody>
          <a:bodyPr>
            <a:noAutofit/>
          </a:bodyPr>
          <a:lstStyle/>
          <a:p>
            <a:pPr marL="0" indent="0">
              <a:buNone/>
            </a:pPr>
            <a:r>
              <a:rPr lang="en-US" altLang="ko-KR" sz="2400" b="1" i="1" dirty="0"/>
              <a:t>Diagnostic Criteria</a:t>
            </a:r>
            <a:endParaRPr lang="en-US" altLang="ko-KR" sz="2400" dirty="0"/>
          </a:p>
          <a:p>
            <a:pPr marL="457200" lvl="0" indent="-457200" fontAlgn="base">
              <a:buFont typeface="+mj-lt"/>
              <a:buAutoNum type="alphaUcPeriod"/>
            </a:pPr>
            <a:r>
              <a:rPr lang="en-US" altLang="ko-KR" sz="2400" dirty="0"/>
              <a:t>Facial and/or oral pain fulfilling criteria B and C</a:t>
            </a:r>
            <a:endParaRPr lang="ko-KR" altLang="ko-KR" sz="2400" dirty="0"/>
          </a:p>
          <a:p>
            <a:pPr marL="457200" lvl="0" indent="-457200" fontAlgn="base">
              <a:buFont typeface="+mj-lt"/>
              <a:buAutoNum type="alphaUcPeriod"/>
            </a:pPr>
            <a:r>
              <a:rPr lang="en-US" altLang="ko-KR" sz="2400" dirty="0"/>
              <a:t>Recurring daily for &gt;2 hours/day for &gt;3 months</a:t>
            </a:r>
            <a:endParaRPr lang="ko-KR" altLang="ko-KR" sz="2400" dirty="0"/>
          </a:p>
          <a:p>
            <a:pPr marL="457200" lvl="0" indent="-457200" fontAlgn="base">
              <a:buFont typeface="+mj-lt"/>
              <a:buAutoNum type="alphaUcPeriod"/>
            </a:pPr>
            <a:r>
              <a:rPr lang="en-US" altLang="ko-KR" sz="2400" dirty="0"/>
              <a:t>Pain has both of the following characteristics:</a:t>
            </a:r>
            <a:endParaRPr lang="ko-KR" altLang="ko-KR" sz="2400" dirty="0"/>
          </a:p>
          <a:p>
            <a:pPr marL="1257300" lvl="2" indent="-342900" fontAlgn="base">
              <a:buFont typeface="+mj-lt"/>
              <a:buAutoNum type="arabicPeriod"/>
            </a:pPr>
            <a:r>
              <a:rPr lang="en-US" altLang="ko-KR" sz="1800" dirty="0"/>
              <a:t>poorly localized, and not following the distribution of a peripheral nerve</a:t>
            </a:r>
            <a:endParaRPr lang="ko-KR" altLang="ko-KR" sz="1800" dirty="0"/>
          </a:p>
          <a:p>
            <a:pPr marL="1257300" lvl="2" indent="-342900" fontAlgn="base">
              <a:buFont typeface="+mj-lt"/>
              <a:buAutoNum type="arabicPeriod"/>
            </a:pPr>
            <a:r>
              <a:rPr lang="en-US" altLang="ko-KR" sz="1800" dirty="0"/>
              <a:t>dull, aching or nagging quality</a:t>
            </a:r>
            <a:endParaRPr lang="ko-KR" altLang="ko-KR" sz="1800" dirty="0"/>
          </a:p>
          <a:p>
            <a:pPr marL="457200" lvl="0" indent="-457200" fontAlgn="base">
              <a:buFont typeface="+mj-lt"/>
              <a:buAutoNum type="alphaUcPeriod"/>
            </a:pPr>
            <a:r>
              <a:rPr lang="en-US" altLang="ko-KR" sz="2400" dirty="0"/>
              <a:t>Clinical neurological examination is normal</a:t>
            </a:r>
            <a:endParaRPr lang="ko-KR" altLang="ko-KR" sz="2400" dirty="0"/>
          </a:p>
          <a:p>
            <a:pPr marL="457200" lvl="0" indent="-457200" fontAlgn="base">
              <a:buFont typeface="+mj-lt"/>
              <a:buAutoNum type="alphaUcPeriod"/>
            </a:pPr>
            <a:r>
              <a:rPr lang="en-US" altLang="ko-KR" sz="2400" dirty="0"/>
              <a:t>A dental cause has been excluded by appropriate investigations</a:t>
            </a:r>
            <a:endParaRPr lang="ko-KR" altLang="ko-KR" sz="2400" dirty="0"/>
          </a:p>
          <a:p>
            <a:pPr marL="457200" lvl="0" indent="-457200" fontAlgn="base">
              <a:buFont typeface="+mj-lt"/>
              <a:buAutoNum type="alphaUcPeriod"/>
            </a:pPr>
            <a:r>
              <a:rPr lang="en-US" altLang="ko-KR" sz="2400" dirty="0"/>
              <a:t>Not better accounted for by another ICHD-3 diagnosis</a:t>
            </a:r>
            <a:endParaRPr lang="ko-KR" altLang="ko-KR" sz="2400" dirty="0"/>
          </a:p>
          <a:p>
            <a:pPr marL="0" indent="0">
              <a:buNone/>
            </a:pPr>
            <a:endParaRPr lang="en-US" altLang="ko-KR" sz="20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0B999E90-0AB1-4DCA-97D4-5E09C855FBB8}"/>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93599EAD-9C42-4FF5-A6A5-7B5CE79FF27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773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14. Other headache disorders</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542925" indent="-542925">
              <a:buNone/>
            </a:pPr>
            <a:r>
              <a:rPr lang="en-US" altLang="ko-KR" sz="2400" dirty="0"/>
              <a:t>14.1		Headache not elsewhere classified</a:t>
            </a:r>
          </a:p>
          <a:p>
            <a:pPr marL="542925" indent="-542925">
              <a:buNone/>
            </a:pPr>
            <a:r>
              <a:rPr lang="en-US" altLang="ko-KR" sz="2400" dirty="0"/>
              <a:t>14.2		Headache unspecified</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64F770-0F4F-4D90-921A-6E2EF17BFD7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97047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457200" y="1676400"/>
            <a:ext cx="8229600" cy="4419600"/>
          </a:xfrm>
        </p:spPr>
        <p:txBody>
          <a:bodyPr/>
          <a:lstStyle/>
          <a:p>
            <a:pPr>
              <a:spcAft>
                <a:spcPct val="30000"/>
              </a:spcAft>
            </a:pPr>
            <a:r>
              <a:rPr lang="en-GB" altLang="en-US" sz="2400" b="0" dirty="0">
                <a:solidFill>
                  <a:schemeClr val="tx1"/>
                </a:solidFill>
              </a:rPr>
              <a:t>Presents research criteria for a number of novel entities that </a:t>
            </a:r>
            <a:br>
              <a:rPr lang="en-GB" altLang="en-US" sz="2400" b="0" dirty="0">
                <a:solidFill>
                  <a:schemeClr val="tx1"/>
                </a:solidFill>
              </a:rPr>
            </a:br>
            <a:r>
              <a:rPr lang="en-GB" altLang="en-US" sz="2400" b="0" dirty="0">
                <a:solidFill>
                  <a:schemeClr val="tx1"/>
                </a:solidFill>
              </a:rPr>
              <a:t>have not been sufficiently validated</a:t>
            </a:r>
          </a:p>
          <a:p>
            <a:pPr>
              <a:spcAft>
                <a:spcPct val="30000"/>
              </a:spcAft>
            </a:pPr>
            <a:r>
              <a:rPr lang="en-GB" altLang="en-US" sz="2400" b="0" dirty="0">
                <a:solidFill>
                  <a:schemeClr val="tx1"/>
                </a:solidFill>
              </a:rPr>
              <a:t>Presents alternative diagnostic criteria that may be preferable but for which the evidence is insufficient</a:t>
            </a:r>
          </a:p>
          <a:p>
            <a:r>
              <a:rPr lang="en-GB" altLang="en-US" sz="2400" b="0" dirty="0">
                <a:solidFill>
                  <a:schemeClr val="tx1"/>
                </a:solidFill>
              </a:rPr>
              <a:t>Is a first step in eliminating disorders included in the 2</a:t>
            </a:r>
            <a:r>
              <a:rPr lang="en-GB" altLang="en-US" sz="2400" b="0" baseline="30000" dirty="0">
                <a:solidFill>
                  <a:schemeClr val="tx1"/>
                </a:solidFill>
              </a:rPr>
              <a:t>nd</a:t>
            </a:r>
            <a:r>
              <a:rPr lang="en-GB" altLang="en-US" sz="2400" b="0" dirty="0">
                <a:solidFill>
                  <a:schemeClr val="tx1"/>
                </a:solidFill>
              </a:rPr>
              <a:t> edition for which sufficient evidence has still not been published</a:t>
            </a:r>
          </a:p>
          <a:p>
            <a:endParaRPr lang="en-GB" altLang="en-US" sz="2800" dirty="0"/>
          </a:p>
        </p:txBody>
      </p:sp>
      <p:sp>
        <p:nvSpPr>
          <p:cNvPr id="5" name="Rectangle 2"/>
          <p:cNvSpPr txBox="1">
            <a:spLocks noChangeArrowheads="1"/>
          </p:cNvSpPr>
          <p:nvPr/>
        </p:nvSpPr>
        <p:spPr>
          <a:xfrm>
            <a:off x="628650" y="32437"/>
            <a:ext cx="7886700" cy="939114"/>
          </a:xfrm>
          <a:prstGeom prst="rect">
            <a:avLst/>
          </a:prstGeom>
        </p:spPr>
        <p:txBody>
          <a:bodyPr vert="horz" lIns="91440" tIns="45720" rIns="91440" bIns="45720" rtlCol="0" anchor="ctr">
            <a:normAutofit/>
          </a:bodyPr>
          <a:lstStyle>
            <a:lvl1pPr algn="ctr">
              <a:lnSpc>
                <a:spcPct val="90000"/>
              </a:lnSpc>
              <a:spcBef>
                <a:spcPct val="0"/>
              </a:spcBef>
              <a:buNone/>
              <a:defRPr sz="3600" b="1">
                <a:solidFill>
                  <a:schemeClr val="accent1">
                    <a:lumMod val="50000"/>
                  </a:schemeClr>
                </a:solidFill>
                <a:latin typeface="Calibri" panose="020F0502020204030204"/>
                <a:ea typeface="+mj-ea"/>
              </a:defRPr>
            </a:lvl1pPr>
          </a:lstStyle>
          <a:p>
            <a:r>
              <a:rPr lang="da-DK" altLang="en-US" sz="4000" dirty="0"/>
              <a:t>Appendix</a:t>
            </a:r>
            <a:endParaRPr lang="en-GB" altLang="en-US" sz="4000" dirty="0"/>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08409102-D2FC-4CF9-8074-A17B747F766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685800" y="1752600"/>
            <a:ext cx="7924800" cy="4343400"/>
          </a:xfrm>
        </p:spPr>
        <p:txBody>
          <a:bodyPr/>
          <a:lstStyle/>
          <a:p>
            <a:pPr>
              <a:spcAft>
                <a:spcPct val="20000"/>
              </a:spcAft>
            </a:pPr>
            <a:r>
              <a:rPr lang="da-DK" altLang="en-US" sz="2400" i="1" dirty="0"/>
              <a:t>The International </a:t>
            </a:r>
            <a:r>
              <a:rPr lang="da-DK" altLang="en-US" sz="2400" i="1" dirty="0" err="1"/>
              <a:t>Classification</a:t>
            </a:r>
            <a:r>
              <a:rPr lang="da-DK" altLang="en-US" sz="2400" i="1" dirty="0"/>
              <a:t> of </a:t>
            </a:r>
            <a:r>
              <a:rPr lang="da-DK" altLang="en-US" sz="2400" i="1" dirty="0" err="1"/>
              <a:t>Headache</a:t>
            </a:r>
            <a:r>
              <a:rPr lang="da-DK" altLang="en-US" sz="2400" i="1" dirty="0"/>
              <a:t> </a:t>
            </a:r>
            <a:r>
              <a:rPr lang="da-DK" altLang="en-US" sz="2400" i="1" dirty="0" err="1"/>
              <a:t>Disorders</a:t>
            </a:r>
            <a:r>
              <a:rPr lang="da-DK" altLang="en-US" sz="2400" dirty="0"/>
              <a:t>,</a:t>
            </a:r>
            <a:r>
              <a:rPr lang="da-DK" altLang="en-US" sz="2400" i="1" dirty="0"/>
              <a:t> 3rd </a:t>
            </a:r>
            <a:br>
              <a:rPr lang="da-DK" altLang="en-US" sz="2400" i="1" dirty="0"/>
            </a:br>
            <a:r>
              <a:rPr lang="da-DK" altLang="en-US" sz="2400" i="1" dirty="0"/>
              <a:t>edition, </a:t>
            </a:r>
            <a:r>
              <a:rPr lang="da-DK" altLang="en-US" sz="2400" b="0" dirty="0">
                <a:solidFill>
                  <a:schemeClr val="tx1"/>
                </a:solidFill>
              </a:rPr>
              <a:t>is </a:t>
            </a:r>
            <a:r>
              <a:rPr lang="da-DK" altLang="en-US" sz="2400" b="0" dirty="0" err="1">
                <a:solidFill>
                  <a:schemeClr val="tx1"/>
                </a:solidFill>
              </a:rPr>
              <a:t>published</a:t>
            </a:r>
            <a:r>
              <a:rPr lang="da-DK" altLang="en-US" sz="2400" b="0" dirty="0">
                <a:solidFill>
                  <a:schemeClr val="tx1"/>
                </a:solidFill>
              </a:rPr>
              <a:t> in </a:t>
            </a:r>
            <a:r>
              <a:rPr lang="en-US" altLang="ko-KR" sz="2400" i="1" dirty="0">
                <a:cs typeface="Times New Roman" panose="02020603050405020304" pitchFamily="18" charset="0"/>
              </a:rPr>
              <a:t>Cephalalgia</a:t>
            </a:r>
            <a:r>
              <a:rPr lang="en-US" altLang="ko-KR" sz="2400" dirty="0">
                <a:cs typeface="Times New Roman" panose="02020603050405020304" pitchFamily="18" charset="0"/>
              </a:rPr>
              <a:t> 2018; 38</a:t>
            </a:r>
            <a:r>
              <a:rPr lang="en-US" altLang="ko-KR" sz="2400">
                <a:cs typeface="Times New Roman" panose="02020603050405020304" pitchFamily="18" charset="0"/>
              </a:rPr>
              <a:t>: 1–211</a:t>
            </a:r>
            <a:endParaRPr lang="en-US" altLang="ko-KR" sz="2400" dirty="0">
              <a:cs typeface="Times New Roman" panose="02020603050405020304" pitchFamily="18" charset="0"/>
            </a:endParaRPr>
          </a:p>
          <a:p>
            <a:pPr>
              <a:spcAft>
                <a:spcPct val="20000"/>
              </a:spcAft>
            </a:pPr>
            <a:r>
              <a:rPr lang="da-DK" altLang="en-US" sz="2400" b="0" dirty="0">
                <a:solidFill>
                  <a:schemeClr val="tx1"/>
                </a:solidFill>
              </a:rPr>
              <a:t>It may be reproduced freely for scientific or clinical uses by </a:t>
            </a:r>
            <a:br>
              <a:rPr lang="da-DK" altLang="en-US" sz="2400" b="0" dirty="0">
                <a:solidFill>
                  <a:schemeClr val="tx1"/>
                </a:solidFill>
              </a:rPr>
            </a:br>
            <a:r>
              <a:rPr lang="da-DK" altLang="en-US" sz="2400" b="0" dirty="0">
                <a:solidFill>
                  <a:schemeClr val="tx1"/>
                </a:solidFill>
              </a:rPr>
              <a:t>institutions, societies </a:t>
            </a:r>
            <a:r>
              <a:rPr lang="da-DK" altLang="en-US" sz="2400" b="0">
                <a:solidFill>
                  <a:schemeClr val="tx1"/>
                </a:solidFill>
              </a:rPr>
              <a:t>or individuals</a:t>
            </a:r>
            <a:endParaRPr lang="da-DK" altLang="en-US" sz="2400" b="0" dirty="0">
              <a:solidFill>
                <a:schemeClr val="tx1"/>
              </a:solidFill>
            </a:endParaRPr>
          </a:p>
          <a:p>
            <a:r>
              <a:rPr lang="da-DK" altLang="en-US" sz="2400" b="0" dirty="0">
                <a:solidFill>
                  <a:schemeClr val="tx1"/>
                </a:solidFill>
              </a:rPr>
              <a:t>Otherwise, copyright (including all translations) belongs        exclusively to </a:t>
            </a:r>
            <a:r>
              <a:rPr lang="da-DK" altLang="en-US" sz="2400" dirty="0"/>
              <a:t>International Headache Society which can        transfer it to national </a:t>
            </a:r>
            <a:r>
              <a:rPr lang="da-DK" altLang="en-US" sz="2400"/>
              <a:t>member societies</a:t>
            </a:r>
            <a:endParaRPr lang="en-US" altLang="en-US" sz="2400" b="0" dirty="0">
              <a:solidFill>
                <a:schemeClr val="tx1"/>
              </a:solidFill>
            </a:endParaRPr>
          </a:p>
        </p:txBody>
      </p:sp>
      <p:sp>
        <p:nvSpPr>
          <p:cNvPr id="5" name="Rectangle 2"/>
          <p:cNvSpPr txBox="1">
            <a:spLocks noChangeArrowheads="1"/>
          </p:cNvSpPr>
          <p:nvPr/>
        </p:nvSpPr>
        <p:spPr>
          <a:xfrm>
            <a:off x="628650" y="32437"/>
            <a:ext cx="7886700" cy="939114"/>
          </a:xfrm>
          <a:prstGeom prst="rect">
            <a:avLst/>
          </a:prstGeom>
        </p:spPr>
        <p:txBody>
          <a:bodyPr vert="horz" lIns="91440" tIns="45720" rIns="91440" bIns="45720" rtlCol="0" anchor="ctr">
            <a:normAutofit/>
          </a:bodyPr>
          <a:lstStyle>
            <a:defPPr>
              <a:defRPr lang="ko-KR"/>
            </a:defPPr>
            <a:lvl1pPr algn="ctr">
              <a:lnSpc>
                <a:spcPct val="90000"/>
              </a:lnSpc>
              <a:spcBef>
                <a:spcPct val="0"/>
              </a:spcBef>
              <a:buNone/>
              <a:defRPr sz="4800" b="1">
                <a:solidFill>
                  <a:schemeClr val="accent1">
                    <a:lumMod val="50000"/>
                  </a:schemeClr>
                </a:solidFill>
                <a:latin typeface="Calibri" panose="020F0502020204030204"/>
                <a:ea typeface="+mj-ea"/>
              </a:defRPr>
            </a:lvl1pPr>
          </a:lstStyle>
          <a:p>
            <a:r>
              <a:rPr lang="en-US" altLang="en-US" sz="4000" dirty="0"/>
              <a:t>Copyright</a:t>
            </a:r>
            <a:endParaRPr lang="en-GB" altLang="en-US" sz="4000" dirty="0"/>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41E00C85-B9C4-4466-96D1-D2BB2414D76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685800" y="1752600"/>
            <a:ext cx="7924800" cy="4343400"/>
          </a:xfrm>
        </p:spPr>
        <p:txBody>
          <a:bodyPr/>
          <a:lstStyle/>
          <a:p>
            <a:pPr>
              <a:spcAft>
                <a:spcPct val="20000"/>
              </a:spcAft>
            </a:pPr>
            <a:r>
              <a:rPr lang="da-DK" altLang="en-US" sz="2400" dirty="0"/>
              <a:t>This slide kit on </a:t>
            </a:r>
            <a:r>
              <a:rPr lang="da-DK" altLang="en-US" sz="2400" i="1" dirty="0"/>
              <a:t>The International Classification of Headache Disorders, 3rd edition, </a:t>
            </a:r>
            <a:r>
              <a:rPr lang="da-DK" altLang="en-US" sz="2400" dirty="0"/>
              <a:t>was prepared </a:t>
            </a:r>
            <a:r>
              <a:rPr lang="da-DK" altLang="en-US" sz="2400"/>
              <a:t>by Anders Hougaard      (Denmark) and MiJi Lee </a:t>
            </a:r>
            <a:r>
              <a:rPr lang="da-DK" altLang="en-US" sz="2400" dirty="0"/>
              <a:t>(South </a:t>
            </a:r>
            <a:r>
              <a:rPr lang="da-DK" altLang="en-US" sz="2400"/>
              <a:t>Korea)</a:t>
            </a:r>
            <a:endParaRPr lang="en-US" altLang="ko-KR" sz="2400" dirty="0">
              <a:cs typeface="Times New Roman" panose="02020603050405020304" pitchFamily="18" charset="0"/>
            </a:endParaRPr>
          </a:p>
          <a:p>
            <a:pPr>
              <a:spcAft>
                <a:spcPct val="20000"/>
              </a:spcAft>
            </a:pPr>
            <a:r>
              <a:rPr lang="da-DK" altLang="en-US" sz="2400" b="0" dirty="0">
                <a:solidFill>
                  <a:schemeClr val="tx1"/>
                </a:solidFill>
              </a:rPr>
              <a:t>The slide kit was reviewed by Stefan Evers (</a:t>
            </a:r>
            <a:r>
              <a:rPr lang="da-DK" altLang="en-US" sz="2400" b="0">
                <a:solidFill>
                  <a:schemeClr val="tx1"/>
                </a:solidFill>
              </a:rPr>
              <a:t>Germany)</a:t>
            </a:r>
            <a:endParaRPr lang="da-DK" altLang="en-US" sz="2400" b="0" dirty="0">
              <a:solidFill>
                <a:schemeClr val="tx1"/>
              </a:solidFill>
            </a:endParaRPr>
          </a:p>
          <a:p>
            <a:r>
              <a:rPr lang="da-DK" altLang="en-US" sz="2400" b="0" dirty="0">
                <a:solidFill>
                  <a:schemeClr val="tx1"/>
                </a:solidFill>
              </a:rPr>
              <a:t>The slide kit is free to be used for scientific and </a:t>
            </a:r>
            <a:r>
              <a:rPr lang="da-DK" altLang="en-US" sz="2400" b="0">
                <a:solidFill>
                  <a:schemeClr val="tx1"/>
                </a:solidFill>
              </a:rPr>
              <a:t>educational purposes</a:t>
            </a:r>
            <a:endParaRPr lang="en-US" altLang="en-US" sz="2400" b="0" dirty="0">
              <a:solidFill>
                <a:schemeClr val="tx1"/>
              </a:solidFill>
            </a:endParaRPr>
          </a:p>
        </p:txBody>
      </p:sp>
      <p:sp>
        <p:nvSpPr>
          <p:cNvPr id="5" name="Rectangle 2"/>
          <p:cNvSpPr txBox="1">
            <a:spLocks noChangeArrowheads="1"/>
          </p:cNvSpPr>
          <p:nvPr/>
        </p:nvSpPr>
        <p:spPr>
          <a:xfrm>
            <a:off x="628650" y="32437"/>
            <a:ext cx="7886700" cy="939114"/>
          </a:xfrm>
          <a:prstGeom prst="rect">
            <a:avLst/>
          </a:prstGeom>
        </p:spPr>
        <p:txBody>
          <a:bodyPr vert="horz" lIns="91440" tIns="45720" rIns="91440" bIns="45720" rtlCol="0" anchor="ctr">
            <a:normAutofit/>
          </a:bodyPr>
          <a:lstStyle>
            <a:defPPr>
              <a:defRPr lang="ko-KR"/>
            </a:defPPr>
            <a:lvl1pPr algn="ctr">
              <a:lnSpc>
                <a:spcPct val="90000"/>
              </a:lnSpc>
              <a:spcBef>
                <a:spcPct val="0"/>
              </a:spcBef>
              <a:buNone/>
              <a:defRPr sz="4800" b="1">
                <a:solidFill>
                  <a:schemeClr val="accent1">
                    <a:lumMod val="50000"/>
                  </a:schemeClr>
                </a:solidFill>
                <a:latin typeface="Calibri" panose="020F0502020204030204"/>
                <a:ea typeface="+mj-ea"/>
              </a:defRPr>
            </a:lvl1pPr>
          </a:lstStyle>
          <a:p>
            <a:r>
              <a:rPr lang="en-US" altLang="en-US" sz="4000" dirty="0"/>
              <a:t>Acknowledgement</a:t>
            </a:r>
            <a:endParaRPr lang="en-GB" altLang="en-US" sz="4000" dirty="0"/>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41E00C85-B9C4-4466-96D1-D2BB2414D76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73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 Migraine with aura</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AEB8D99-A2F2-417A-8CDD-1B8F28A0C1A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
        <p:nvSpPr>
          <p:cNvPr id="9" name="Rectangle 1027">
            <a:extLst>
              <a:ext uri="{FF2B5EF4-FFF2-40B4-BE49-F238E27FC236}">
                <a16:creationId xmlns:a16="http://schemas.microsoft.com/office/drawing/2014/main" id="{A0FC453E-E547-48EC-A3F0-99174D77F17F}"/>
              </a:ext>
            </a:extLst>
          </p:cNvPr>
          <p:cNvSpPr txBox="1">
            <a:spLocks noChangeArrowheads="1"/>
          </p:cNvSpPr>
          <p:nvPr/>
        </p:nvSpPr>
        <p:spPr bwMode="auto">
          <a:xfrm>
            <a:off x="468313" y="1412875"/>
            <a:ext cx="8351837" cy="4419600"/>
          </a:xfrm>
          <a:prstGeom prst="rect">
            <a:avLst/>
          </a:prstGeom>
          <a:noFill/>
          <a:ln w="9525">
            <a:noFill/>
            <a:miter lim="800000"/>
            <a:headEnd/>
            <a:tailEnd/>
          </a:ln>
          <a:effectLst/>
        </p:spPr>
        <p:txBody>
          <a:bodyPr/>
          <a:lstStyle/>
          <a:p>
            <a:pPr>
              <a:spcBef>
                <a:spcPct val="0"/>
              </a:spcBef>
              <a:buFontTx/>
              <a:buNone/>
              <a:tabLst>
                <a:tab pos="107950" algn="l"/>
                <a:tab pos="250825" algn="l"/>
              </a:tabLst>
            </a:pPr>
            <a:r>
              <a:rPr lang="en-GB" altLang="en-US" sz="2400" dirty="0"/>
              <a:t>A. At least 2 attacks fulfilling criteria B and C</a:t>
            </a:r>
          </a:p>
          <a:p>
            <a:pPr>
              <a:spcBef>
                <a:spcPct val="0"/>
              </a:spcBef>
              <a:buFontTx/>
              <a:buNone/>
              <a:tabLst>
                <a:tab pos="107950" algn="l"/>
                <a:tab pos="250825" algn="l"/>
              </a:tabLst>
            </a:pPr>
            <a:r>
              <a:rPr lang="en-GB" altLang="en-US" sz="2400" dirty="0"/>
              <a:t>B.	 </a:t>
            </a:r>
            <a:r>
              <a:rPr lang="en-GB" altLang="en-US" sz="2400" dirty="0">
                <a:sym typeface="Symbol" charset="2"/>
              </a:rPr>
              <a:t></a:t>
            </a:r>
            <a:r>
              <a:rPr lang="en-GB" altLang="en-US" sz="2400" dirty="0"/>
              <a:t>1 of the following fully reversible aura symptoms:</a:t>
            </a:r>
          </a:p>
          <a:p>
            <a:pPr>
              <a:spcBef>
                <a:spcPct val="0"/>
              </a:spcBef>
              <a:buFontTx/>
              <a:buNone/>
              <a:tabLst>
                <a:tab pos="107950" algn="l"/>
                <a:tab pos="250825" algn="l"/>
              </a:tabLst>
            </a:pPr>
            <a:r>
              <a:rPr lang="en-GB" altLang="en-US" sz="2400" dirty="0"/>
              <a:t>		1. visual; 2. sensory; 3. speech and/or language; 4. motor; 		5. brainstem; 6. retinal</a:t>
            </a:r>
          </a:p>
          <a:p>
            <a:pPr>
              <a:spcBef>
                <a:spcPct val="0"/>
              </a:spcBef>
              <a:buFontTx/>
              <a:buNone/>
              <a:tabLst>
                <a:tab pos="107950" algn="l"/>
                <a:tab pos="250825" algn="l"/>
              </a:tabLst>
            </a:pPr>
            <a:r>
              <a:rPr lang="en-GB" altLang="en-US" sz="2400" dirty="0"/>
              <a:t>C.	 </a:t>
            </a:r>
            <a:r>
              <a:rPr lang="en-GB" altLang="en-US" sz="2400" dirty="0">
                <a:sym typeface="Symbol" charset="2"/>
              </a:rPr>
              <a:t>3</a:t>
            </a:r>
            <a:r>
              <a:rPr lang="en-GB" altLang="en-US" sz="2400" dirty="0"/>
              <a:t> of the following 6 characteristics:</a:t>
            </a:r>
          </a:p>
          <a:p>
            <a:pPr>
              <a:spcBef>
                <a:spcPct val="0"/>
              </a:spcBef>
              <a:buFontTx/>
              <a:buNone/>
              <a:tabLst>
                <a:tab pos="107950" algn="l"/>
                <a:tab pos="250825" algn="l"/>
              </a:tabLst>
            </a:pPr>
            <a:r>
              <a:rPr lang="en-GB" altLang="en-US" sz="2400" dirty="0"/>
              <a:t>		1. </a:t>
            </a:r>
            <a:r>
              <a:rPr lang="en-GB" altLang="en-US" sz="2400" dirty="0">
                <a:sym typeface="Symbol" charset="2"/>
              </a:rPr>
              <a:t></a:t>
            </a:r>
            <a:r>
              <a:rPr lang="en-GB" altLang="en-US" sz="2400" dirty="0"/>
              <a:t>1 aura symptom spreads gradually over ≥5 min </a:t>
            </a:r>
          </a:p>
          <a:p>
            <a:pPr>
              <a:spcBef>
                <a:spcPct val="0"/>
              </a:spcBef>
              <a:buFontTx/>
              <a:buNone/>
              <a:tabLst>
                <a:tab pos="107950" algn="l"/>
                <a:tab pos="250825" algn="l"/>
              </a:tabLst>
            </a:pPr>
            <a:r>
              <a:rPr lang="en-GB" altLang="en-US" sz="2400" dirty="0"/>
              <a:t>    2. </a:t>
            </a:r>
            <a:r>
              <a:rPr lang="en-GB" altLang="en-US" sz="2400" dirty="0">
                <a:sym typeface="Symbol" charset="2"/>
              </a:rPr>
              <a:t></a:t>
            </a:r>
            <a:r>
              <a:rPr lang="en-GB" altLang="en-US" sz="2400" dirty="0"/>
              <a:t>2 symptoms occur in succession</a:t>
            </a:r>
          </a:p>
          <a:p>
            <a:pPr>
              <a:spcBef>
                <a:spcPct val="0"/>
              </a:spcBef>
              <a:buFontTx/>
              <a:buNone/>
              <a:tabLst>
                <a:tab pos="107950" algn="l"/>
                <a:tab pos="250825" algn="l"/>
              </a:tabLst>
            </a:pPr>
            <a:r>
              <a:rPr lang="en-GB" altLang="en-US" sz="2400" dirty="0"/>
              <a:t>    3. each individual aura symptom lasts 5-60 min</a:t>
            </a:r>
          </a:p>
          <a:p>
            <a:pPr>
              <a:spcBef>
                <a:spcPct val="0"/>
              </a:spcBef>
              <a:buFontTx/>
              <a:buNone/>
              <a:tabLst>
                <a:tab pos="107950" algn="l"/>
                <a:tab pos="250825" algn="l"/>
              </a:tabLst>
            </a:pPr>
            <a:r>
              <a:rPr lang="en-GB" altLang="en-US" sz="2400" dirty="0"/>
              <a:t>    4. </a:t>
            </a:r>
            <a:r>
              <a:rPr lang="en-GB" altLang="en-US" sz="2400" dirty="0">
                <a:sym typeface="Symbol" charset="2"/>
              </a:rPr>
              <a:t></a:t>
            </a:r>
            <a:r>
              <a:rPr lang="en-GB" altLang="en-US" sz="2400" dirty="0"/>
              <a:t>1 aura symptom is unilateral</a:t>
            </a:r>
          </a:p>
          <a:p>
            <a:pPr>
              <a:spcBef>
                <a:spcPct val="0"/>
              </a:spcBef>
              <a:buFontTx/>
              <a:buNone/>
              <a:tabLst>
                <a:tab pos="107950" algn="l"/>
                <a:tab pos="250825" algn="l"/>
              </a:tabLst>
            </a:pPr>
            <a:r>
              <a:rPr lang="en-GB" altLang="en-US" sz="2400" dirty="0"/>
              <a:t>    5. </a:t>
            </a:r>
            <a:r>
              <a:rPr lang="en-GB" altLang="en-US" sz="2400" dirty="0">
                <a:sym typeface="Symbol" charset="2"/>
              </a:rPr>
              <a:t></a:t>
            </a:r>
            <a:r>
              <a:rPr lang="en-GB" altLang="en-US" sz="2400" dirty="0"/>
              <a:t>1 aura symptom is positive</a:t>
            </a:r>
          </a:p>
          <a:p>
            <a:pPr>
              <a:spcBef>
                <a:spcPct val="0"/>
              </a:spcBef>
              <a:buFontTx/>
              <a:buNone/>
              <a:tabLst>
                <a:tab pos="107950" algn="l"/>
                <a:tab pos="250825" algn="l"/>
              </a:tabLst>
            </a:pPr>
            <a:r>
              <a:rPr lang="en-GB" altLang="en-US" sz="2400" dirty="0"/>
              <a:t>    6. aura accompanied, or followed in &lt;60 min, by headache</a:t>
            </a:r>
          </a:p>
          <a:p>
            <a:pPr>
              <a:spcBef>
                <a:spcPct val="0"/>
              </a:spcBef>
              <a:tabLst>
                <a:tab pos="107950" algn="l"/>
                <a:tab pos="250825" algn="l"/>
              </a:tabLst>
            </a:pPr>
            <a:r>
              <a:rPr lang="en-GB" altLang="en-US" sz="2400" dirty="0"/>
              <a:t>D. Not better accounted for by another ICHD-3 diagnosis</a:t>
            </a:r>
          </a:p>
          <a:p>
            <a:pPr>
              <a:spcBef>
                <a:spcPct val="0"/>
              </a:spcBef>
              <a:buFontTx/>
              <a:buNone/>
              <a:tabLst>
                <a:tab pos="107950" algn="l"/>
                <a:tab pos="250825" algn="l"/>
              </a:tabLst>
            </a:pPr>
            <a:endParaRPr lang="en-GB" altLang="en-US" sz="2400" dirty="0"/>
          </a:p>
        </p:txBody>
      </p:sp>
    </p:spTree>
    <p:extLst>
      <p:ext uri="{BB962C8B-B14F-4D97-AF65-F5344CB8AC3E}">
        <p14:creationId xmlns:p14="http://schemas.microsoft.com/office/powerpoint/2010/main" val="152124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 Migraine with aura</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588450" cy="5078515"/>
          </a:xfrm>
        </p:spPr>
        <p:txBody>
          <a:bodyPr>
            <a:normAutofit/>
          </a:bodyPr>
          <a:lstStyle/>
          <a:p>
            <a:pPr marL="0" indent="0">
              <a:spcBef>
                <a:spcPct val="0"/>
              </a:spcBef>
              <a:spcAft>
                <a:spcPts val="1200"/>
              </a:spcAft>
              <a:buNone/>
            </a:pPr>
            <a:r>
              <a:rPr lang="en-US" altLang="en-US" sz="2400" b="1" i="1" dirty="0"/>
              <a:t>Notes</a:t>
            </a:r>
            <a:endParaRPr lang="en-GB" altLang="en-US" sz="2400" b="1" i="1" dirty="0"/>
          </a:p>
          <a:p>
            <a:r>
              <a:rPr lang="en-GB" sz="2400" dirty="0"/>
              <a:t>When for example three symptoms occur during an aura, the </a:t>
            </a:r>
            <a:br>
              <a:rPr lang="en-GB" sz="2400" dirty="0"/>
            </a:br>
            <a:r>
              <a:rPr lang="en-GB" sz="2400" dirty="0"/>
              <a:t>acceptable maximal duration is 3 × 60 minutes. Motor symptoms may last up to 72 hours.</a:t>
            </a:r>
          </a:p>
          <a:p>
            <a:r>
              <a:rPr lang="en-GB" sz="2400" dirty="0"/>
              <a:t>Aphasia is always regarded as a unilateral symptom; dysarthria </a:t>
            </a:r>
            <a:br>
              <a:rPr lang="en-GB" sz="2400" dirty="0"/>
            </a:br>
            <a:r>
              <a:rPr lang="en-GB" sz="2400" dirty="0"/>
              <a:t>may or may not be.</a:t>
            </a:r>
          </a:p>
          <a:p>
            <a:r>
              <a:rPr lang="en-GB" sz="2400" dirty="0"/>
              <a:t>Scintillations and pins and needles are positive symptoms of aura.</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39E57A68-419F-45FF-B761-B5B1782DFFB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00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 Migraine with aura</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78515"/>
          </a:xfrm>
        </p:spPr>
        <p:txBody>
          <a:bodyPr>
            <a:normAutofit fontScale="92500" lnSpcReduction="10000"/>
          </a:bodyPr>
          <a:lstStyle/>
          <a:p>
            <a:pPr marL="0" indent="0">
              <a:spcBef>
                <a:spcPct val="0"/>
              </a:spcBef>
              <a:spcAft>
                <a:spcPts val="1200"/>
              </a:spcAft>
              <a:buNone/>
            </a:pPr>
            <a:r>
              <a:rPr lang="da-DK" altLang="en-US" sz="2400" b="1" i="1" dirty="0" err="1"/>
              <a:t>Comments</a:t>
            </a:r>
            <a:endParaRPr lang="en-GB" altLang="en-US" sz="2400" b="1" i="1" dirty="0"/>
          </a:p>
          <a:p>
            <a:r>
              <a:rPr lang="en-GB" sz="2600" dirty="0"/>
              <a:t>Patients often find it hard to describe their aura symptoms.</a:t>
            </a:r>
            <a:br>
              <a:rPr lang="en-GB" sz="2600" dirty="0"/>
            </a:br>
            <a:r>
              <a:rPr lang="en-GB" sz="2600" dirty="0"/>
              <a:t>Common mistakes are incorrect reports of lateralization, of          sudden rather than gradual onset and of monocular rather than homonymous visual disturbances, as well as of duration of aura  and mistaking sensory loss for weakness. </a:t>
            </a:r>
            <a:br>
              <a:rPr lang="en-GB" sz="2600" dirty="0"/>
            </a:br>
            <a:r>
              <a:rPr lang="en-GB" sz="2600" dirty="0"/>
              <a:t>After an initial consultation, use of an aura diary may clarify the </a:t>
            </a:r>
            <a:br>
              <a:rPr lang="en-GB" sz="2600" dirty="0"/>
            </a:br>
            <a:r>
              <a:rPr lang="en-GB" sz="2600" dirty="0"/>
              <a:t>diagnosis.</a:t>
            </a:r>
          </a:p>
          <a:p>
            <a:r>
              <a:rPr lang="en-GB" sz="2600" dirty="0"/>
              <a:t>Migraine aura is sometimes associated with a headache that       does not fulfil criteria for 1.1 </a:t>
            </a:r>
            <a:r>
              <a:rPr lang="en-GB" sz="2600" i="1" dirty="0"/>
              <a:t>Migraine without aura</a:t>
            </a:r>
            <a:r>
              <a:rPr lang="en-GB" sz="2600" dirty="0"/>
              <a:t>, but this is    still regarded as migraine headache because of its relation to the aura. </a:t>
            </a:r>
          </a:p>
          <a:p>
            <a:r>
              <a:rPr lang="en-GB" sz="2600" dirty="0"/>
              <a:t>In other cases, not rarely, migraine aura may occur without          headache.</a:t>
            </a:r>
            <a:br>
              <a:rPr lang="en-GB" sz="2600" dirty="0"/>
            </a:br>
            <a:endParaRPr lang="en-GB" sz="26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5DC3511A-76E1-483D-8C66-2B0E4FD6B48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16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4213" y="2316163"/>
            <a:ext cx="4032250" cy="3921125"/>
          </a:xfrm>
        </p:spPr>
        <p:txBody>
          <a:bodyPr/>
          <a:lstStyle/>
          <a:p>
            <a:pPr>
              <a:spcBef>
                <a:spcPct val="0"/>
              </a:spcBef>
              <a:buFontTx/>
              <a:buNone/>
            </a:pPr>
            <a:r>
              <a:rPr lang="en-GB" altLang="en-US" sz="2000" b="0" dirty="0">
                <a:solidFill>
                  <a:schemeClr val="tx1"/>
                </a:solidFill>
              </a:rPr>
              <a:t>Lars </a:t>
            </a:r>
            <a:r>
              <a:rPr lang="en-GB" altLang="en-US" sz="2000" b="0" dirty="0" err="1">
                <a:solidFill>
                  <a:schemeClr val="tx1"/>
                </a:solidFill>
              </a:rPr>
              <a:t>Bendtsen</a:t>
            </a:r>
            <a:r>
              <a:rPr lang="en-GB" altLang="en-US" sz="2000" b="0" dirty="0">
                <a:solidFill>
                  <a:schemeClr val="tx1"/>
                </a:solidFill>
              </a:rPr>
              <a:t>, Denmark</a:t>
            </a:r>
          </a:p>
          <a:p>
            <a:pPr>
              <a:spcBef>
                <a:spcPct val="0"/>
              </a:spcBef>
              <a:buFontTx/>
              <a:buNone/>
            </a:pPr>
            <a:r>
              <a:rPr lang="en-GB" altLang="en-US" sz="2000" b="0" dirty="0">
                <a:solidFill>
                  <a:schemeClr val="tx1"/>
                </a:solidFill>
              </a:rPr>
              <a:t>David </a:t>
            </a:r>
            <a:r>
              <a:rPr lang="en-GB" altLang="en-US" sz="2000" b="0" dirty="0" err="1">
                <a:solidFill>
                  <a:schemeClr val="tx1"/>
                </a:solidFill>
              </a:rPr>
              <a:t>Dodick</a:t>
            </a:r>
            <a:r>
              <a:rPr lang="en-GB" altLang="en-US" sz="2000" b="0" dirty="0">
                <a:solidFill>
                  <a:schemeClr val="tx1"/>
                </a:solidFill>
              </a:rPr>
              <a:t>, USA</a:t>
            </a:r>
          </a:p>
          <a:p>
            <a:pPr>
              <a:spcBef>
                <a:spcPct val="0"/>
              </a:spcBef>
              <a:buFontTx/>
              <a:buNone/>
            </a:pPr>
            <a:r>
              <a:rPr lang="en-GB" altLang="en-US" sz="2000" b="0" dirty="0">
                <a:solidFill>
                  <a:schemeClr val="tx1"/>
                </a:solidFill>
              </a:rPr>
              <a:t>Anne </a:t>
            </a:r>
            <a:r>
              <a:rPr lang="en-GB" altLang="en-US" sz="2000" b="0" dirty="0" err="1">
                <a:solidFill>
                  <a:schemeClr val="tx1"/>
                </a:solidFill>
              </a:rPr>
              <a:t>Ducros</a:t>
            </a:r>
            <a:r>
              <a:rPr lang="en-GB" altLang="en-US" sz="2000" b="0" dirty="0">
                <a:solidFill>
                  <a:schemeClr val="tx1"/>
                </a:solidFill>
              </a:rPr>
              <a:t>, France</a:t>
            </a:r>
          </a:p>
          <a:p>
            <a:pPr>
              <a:spcBef>
                <a:spcPct val="0"/>
              </a:spcBef>
              <a:buFontTx/>
              <a:buNone/>
            </a:pPr>
            <a:r>
              <a:rPr lang="en-GB" altLang="en-US" sz="2000" b="0" dirty="0">
                <a:solidFill>
                  <a:schemeClr val="tx1"/>
                </a:solidFill>
              </a:rPr>
              <a:t>Stefan Evers, Germany</a:t>
            </a:r>
          </a:p>
          <a:p>
            <a:pPr>
              <a:spcBef>
                <a:spcPct val="0"/>
              </a:spcBef>
              <a:buFontTx/>
              <a:buNone/>
            </a:pPr>
            <a:r>
              <a:rPr lang="en-GB" altLang="en-US" sz="2000" b="0" dirty="0">
                <a:solidFill>
                  <a:schemeClr val="tx1"/>
                </a:solidFill>
              </a:rPr>
              <a:t>Michael First, USA</a:t>
            </a:r>
          </a:p>
          <a:p>
            <a:pPr>
              <a:spcBef>
                <a:spcPct val="0"/>
              </a:spcBef>
              <a:buFontTx/>
              <a:buNone/>
            </a:pPr>
            <a:r>
              <a:rPr lang="en-GB" altLang="en-US" sz="2000" b="0" dirty="0">
                <a:solidFill>
                  <a:schemeClr val="tx1"/>
                </a:solidFill>
              </a:rPr>
              <a:t>Peter J </a:t>
            </a:r>
            <a:r>
              <a:rPr lang="en-GB" altLang="en-US" sz="2000" b="0" dirty="0" err="1">
                <a:solidFill>
                  <a:schemeClr val="tx1"/>
                </a:solidFill>
              </a:rPr>
              <a:t>Goadsby</a:t>
            </a:r>
            <a:r>
              <a:rPr lang="en-GB" altLang="en-US" sz="2000" b="0" dirty="0">
                <a:solidFill>
                  <a:schemeClr val="tx1"/>
                </a:solidFill>
              </a:rPr>
              <a:t>, USA</a:t>
            </a:r>
          </a:p>
          <a:p>
            <a:pPr>
              <a:spcBef>
                <a:spcPct val="0"/>
              </a:spcBef>
              <a:buFontTx/>
              <a:buNone/>
            </a:pPr>
            <a:r>
              <a:rPr lang="en-GB" altLang="en-US" sz="2000" b="0" dirty="0">
                <a:solidFill>
                  <a:schemeClr val="tx1"/>
                </a:solidFill>
              </a:rPr>
              <a:t>Andrew Hershey, USA</a:t>
            </a:r>
          </a:p>
          <a:p>
            <a:pPr>
              <a:spcBef>
                <a:spcPct val="0"/>
              </a:spcBef>
              <a:buFontTx/>
              <a:buNone/>
            </a:pPr>
            <a:r>
              <a:rPr lang="en-GB" altLang="en-US" sz="2000" b="0" dirty="0">
                <a:solidFill>
                  <a:schemeClr val="tx1"/>
                </a:solidFill>
              </a:rPr>
              <a:t>Zaza </a:t>
            </a:r>
            <a:r>
              <a:rPr lang="en-GB" altLang="en-US" sz="2000" b="0" dirty="0" err="1">
                <a:solidFill>
                  <a:schemeClr val="tx1"/>
                </a:solidFill>
              </a:rPr>
              <a:t>Katsarava</a:t>
            </a:r>
            <a:r>
              <a:rPr lang="en-GB" altLang="en-US" sz="2000" b="0" dirty="0">
                <a:solidFill>
                  <a:schemeClr val="tx1"/>
                </a:solidFill>
              </a:rPr>
              <a:t>, Germany</a:t>
            </a:r>
          </a:p>
          <a:p>
            <a:pPr>
              <a:spcBef>
                <a:spcPct val="0"/>
              </a:spcBef>
              <a:buFontTx/>
              <a:buNone/>
            </a:pPr>
            <a:r>
              <a:rPr lang="en-GB" altLang="en-US" sz="2000" b="0" dirty="0">
                <a:solidFill>
                  <a:schemeClr val="tx1"/>
                </a:solidFill>
              </a:rPr>
              <a:t>Morris Levin, USA</a:t>
            </a:r>
          </a:p>
          <a:p>
            <a:pPr>
              <a:spcBef>
                <a:spcPct val="0"/>
              </a:spcBef>
              <a:buFontTx/>
              <a:buNone/>
            </a:pPr>
            <a:r>
              <a:rPr lang="en-GB" altLang="en-US" sz="2000" b="0" dirty="0">
                <a:solidFill>
                  <a:schemeClr val="tx1"/>
                </a:solidFill>
              </a:rPr>
              <a:t>Julio </a:t>
            </a:r>
            <a:r>
              <a:rPr lang="en-GB" altLang="en-US" sz="2000" b="0" dirty="0" err="1">
                <a:solidFill>
                  <a:schemeClr val="tx1"/>
                </a:solidFill>
              </a:rPr>
              <a:t>Pascual</a:t>
            </a:r>
            <a:r>
              <a:rPr lang="en-GB" altLang="en-US" sz="2000" b="0" dirty="0">
                <a:solidFill>
                  <a:schemeClr val="tx1"/>
                </a:solidFill>
              </a:rPr>
              <a:t>, Spain</a:t>
            </a:r>
          </a:p>
          <a:p>
            <a:pPr>
              <a:spcBef>
                <a:spcPct val="0"/>
              </a:spcBef>
              <a:buFontTx/>
              <a:buNone/>
            </a:pPr>
            <a:endParaRPr lang="en-GB" altLang="en-US" sz="2400" b="0" dirty="0">
              <a:solidFill>
                <a:schemeClr val="tx1"/>
              </a:solidFill>
            </a:endParaRPr>
          </a:p>
        </p:txBody>
      </p:sp>
      <p:sp>
        <p:nvSpPr>
          <p:cNvPr id="5" name="Rectangle 3"/>
          <p:cNvSpPr txBox="1">
            <a:spLocks noChangeArrowheads="1"/>
          </p:cNvSpPr>
          <p:nvPr/>
        </p:nvSpPr>
        <p:spPr bwMode="auto">
          <a:xfrm>
            <a:off x="4572000" y="2316163"/>
            <a:ext cx="4007224" cy="4572000"/>
          </a:xfrm>
          <a:prstGeom prst="rect">
            <a:avLst/>
          </a:prstGeom>
          <a:noFill/>
          <a:ln w="9525">
            <a:noFill/>
            <a:miter lim="800000"/>
            <a:headEnd/>
            <a:tailEnd/>
          </a:ln>
          <a:effectLst/>
        </p:spPr>
        <p:txBody>
          <a:bodyPr/>
          <a:lstStyle/>
          <a:p>
            <a:pPr marL="342900" indent="-342900">
              <a:defRPr/>
            </a:pPr>
            <a:r>
              <a:rPr lang="en-GB" sz="2000" kern="0" dirty="0">
                <a:latin typeface="+mn-lt"/>
              </a:rPr>
              <a:t>Michael B Russell, Norway</a:t>
            </a:r>
          </a:p>
          <a:p>
            <a:pPr marL="342900" indent="-342900">
              <a:defRPr/>
            </a:pPr>
            <a:r>
              <a:rPr lang="en-GB" sz="2000" kern="0" dirty="0">
                <a:latin typeface="+mn-lt"/>
              </a:rPr>
              <a:t>Todd Schwedt, </a:t>
            </a:r>
            <a:r>
              <a:rPr lang="en-GB" sz="2000" dirty="0">
                <a:latin typeface="+mn-lt"/>
              </a:rPr>
              <a:t>USA</a:t>
            </a:r>
            <a:endParaRPr lang="en-GB" sz="2000" kern="0" dirty="0">
              <a:latin typeface="+mn-lt"/>
            </a:endParaRPr>
          </a:p>
          <a:p>
            <a:pPr marL="342900" indent="-342900">
              <a:defRPr/>
            </a:pPr>
            <a:r>
              <a:rPr lang="en-GB" sz="2000" kern="0" dirty="0">
                <a:latin typeface="+mn-lt"/>
              </a:rPr>
              <a:t>Timothy J Steiner, UK (Secretary)</a:t>
            </a:r>
          </a:p>
          <a:p>
            <a:pPr marL="342900" indent="-342900">
              <a:defRPr/>
            </a:pPr>
            <a:r>
              <a:rPr lang="en-GB" sz="2000" kern="0" dirty="0">
                <a:latin typeface="+mn-lt"/>
              </a:rPr>
              <a:t>Cristina </a:t>
            </a:r>
            <a:r>
              <a:rPr lang="en-GB" sz="2000" kern="0" dirty="0" err="1">
                <a:latin typeface="+mn-lt"/>
              </a:rPr>
              <a:t>Tassorelli</a:t>
            </a:r>
            <a:r>
              <a:rPr lang="en-GB" sz="2000" kern="0" dirty="0">
                <a:latin typeface="+mn-lt"/>
              </a:rPr>
              <a:t>, Italy</a:t>
            </a:r>
          </a:p>
          <a:p>
            <a:pPr marL="342900" indent="-342900">
              <a:defRPr/>
            </a:pPr>
            <a:r>
              <a:rPr lang="en-GB" sz="2000" kern="0" dirty="0">
                <a:latin typeface="+mn-lt"/>
              </a:rPr>
              <a:t>Gisela M </a:t>
            </a:r>
            <a:r>
              <a:rPr lang="en-GB" sz="2000" kern="0" dirty="0" err="1">
                <a:latin typeface="+mn-lt"/>
              </a:rPr>
              <a:t>Terwindt</a:t>
            </a:r>
            <a:r>
              <a:rPr lang="en-GB" sz="2000" kern="0" dirty="0">
                <a:latin typeface="+mn-lt"/>
              </a:rPr>
              <a:t>, The Netherlands</a:t>
            </a:r>
          </a:p>
          <a:p>
            <a:pPr marL="342900" indent="-342900">
              <a:defRPr/>
            </a:pPr>
            <a:r>
              <a:rPr lang="en-GB" sz="2000" kern="0" dirty="0">
                <a:latin typeface="+mn-lt"/>
              </a:rPr>
              <a:t>Maurice Vincent, Brazil</a:t>
            </a:r>
          </a:p>
          <a:p>
            <a:pPr marL="342900" indent="-342900">
              <a:defRPr/>
            </a:pPr>
            <a:r>
              <a:rPr lang="en-GB" sz="2000" kern="0" dirty="0" err="1">
                <a:latin typeface="+mn-lt"/>
              </a:rPr>
              <a:t>Shuu-Jiun</a:t>
            </a:r>
            <a:r>
              <a:rPr lang="en-GB" sz="2000" kern="0" dirty="0">
                <a:latin typeface="+mn-lt"/>
              </a:rPr>
              <a:t> Wang, Taiwan</a:t>
            </a:r>
          </a:p>
        </p:txBody>
      </p:sp>
      <p:sp>
        <p:nvSpPr>
          <p:cNvPr id="6" name="Rectangle 3"/>
          <p:cNvSpPr txBox="1">
            <a:spLocks noChangeArrowheads="1"/>
          </p:cNvSpPr>
          <p:nvPr/>
        </p:nvSpPr>
        <p:spPr bwMode="auto">
          <a:xfrm>
            <a:off x="684213" y="1844675"/>
            <a:ext cx="6048375" cy="395288"/>
          </a:xfrm>
          <a:prstGeom prst="rect">
            <a:avLst/>
          </a:prstGeom>
          <a:noFill/>
          <a:ln w="9525">
            <a:noFill/>
            <a:miter lim="800000"/>
            <a:headEnd/>
            <a:tailEnd/>
          </a:ln>
          <a:effectLst/>
        </p:spPr>
        <p:txBody>
          <a:bodyPr/>
          <a:lstStyle/>
          <a:p>
            <a:pPr marL="342900" indent="-342900">
              <a:defRPr/>
            </a:pPr>
            <a:r>
              <a:rPr lang="en-GB" b="1" kern="0" dirty="0" err="1">
                <a:latin typeface="+mn-lt"/>
              </a:rPr>
              <a:t>Jes</a:t>
            </a:r>
            <a:r>
              <a:rPr lang="en-GB" b="1" kern="0" dirty="0">
                <a:latin typeface="+mn-lt"/>
              </a:rPr>
              <a:t> </a:t>
            </a:r>
            <a:r>
              <a:rPr lang="en-GB" b="1" kern="0" dirty="0" err="1">
                <a:latin typeface="+mn-lt"/>
              </a:rPr>
              <a:t>Olesen</a:t>
            </a:r>
            <a:r>
              <a:rPr lang="en-GB" b="1" kern="0" dirty="0">
                <a:latin typeface="+mn-lt"/>
              </a:rPr>
              <a:t>, Denmark (Chairman)</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65112F83-BEBC-4C18-9710-7E796F445B3F}"/>
              </a:ext>
            </a:extLst>
          </p:cNvPr>
          <p:cNvSpPr txBox="1">
            <a:spLocks noChangeArrowheads="1"/>
          </p:cNvSpPr>
          <p:nvPr/>
        </p:nvSpPr>
        <p:spPr>
          <a:xfrm>
            <a:off x="628650" y="1"/>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altLang="en-US" sz="4000" b="1" dirty="0">
                <a:solidFill>
                  <a:schemeClr val="accent1">
                    <a:lumMod val="50000"/>
                  </a:schemeClr>
                </a:solidFill>
                <a:latin typeface="Calibri" panose="020F0502020204030204"/>
                <a:cs typeface="+mn-cs"/>
              </a:rPr>
              <a:t>Classification Committee Members</a:t>
            </a:r>
            <a:endParaRPr lang="en-GB" altLang="en-US" sz="4000" b="1" dirty="0">
              <a:solidFill>
                <a:schemeClr val="accent1">
                  <a:lumMod val="50000"/>
                </a:schemeClr>
              </a:solidFill>
              <a:latin typeface="Calibri" panose="020F0502020204030204"/>
              <a:cs typeface="+mn-cs"/>
            </a:endParaRPr>
          </a:p>
        </p:txBody>
      </p:sp>
      <p:sp>
        <p:nvSpPr>
          <p:cNvPr id="12" name="TextBox 7">
            <a:extLst>
              <a:ext uri="{FF2B5EF4-FFF2-40B4-BE49-F238E27FC236}">
                <a16:creationId xmlns:a16="http://schemas.microsoft.com/office/drawing/2014/main" id="{FDFAFEB0-0AF1-4DD7-A18D-063F576BAB7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9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468313" y="1412875"/>
            <a:ext cx="8351837" cy="4419600"/>
          </a:xfrm>
          <a:prstGeom prst="rect">
            <a:avLst/>
          </a:prstGeom>
          <a:noFill/>
          <a:ln w="9525">
            <a:noFill/>
            <a:miter lim="800000"/>
            <a:headEnd/>
            <a:tailEnd/>
          </a:ln>
          <a:effectLst/>
        </p:spPr>
        <p:txBody>
          <a:bodyPr/>
          <a:lstStyle/>
          <a:p>
            <a:br>
              <a:rPr lang="en-US" sz="2400" dirty="0"/>
            </a:br>
            <a:r>
              <a:rPr lang="en-US" sz="2400" dirty="0"/>
              <a:t>A. Attacks fulfilling criteria for 1.2 </a:t>
            </a:r>
            <a:r>
              <a:rPr lang="en-US" sz="2400" i="1" dirty="0"/>
              <a:t>Migraine with aura</a:t>
            </a:r>
            <a:r>
              <a:rPr lang="en-US" sz="2400" dirty="0"/>
              <a:t> and </a:t>
            </a:r>
            <a:br>
              <a:rPr lang="en-US" sz="2400" dirty="0"/>
            </a:br>
            <a:r>
              <a:rPr lang="en-US" sz="2400" dirty="0"/>
              <a:t>criterion B below</a:t>
            </a:r>
            <a:br>
              <a:rPr lang="en-US" sz="2400" dirty="0"/>
            </a:br>
            <a:r>
              <a:rPr lang="en-US" sz="2400" dirty="0"/>
              <a:t>B. Aura with both of the following:</a:t>
            </a:r>
          </a:p>
          <a:p>
            <a:r>
              <a:rPr lang="en-US" sz="2400" dirty="0"/>
              <a:t>	1. fully reversible visual, sensory and/or speech/language 	symptoms</a:t>
            </a:r>
          </a:p>
          <a:p>
            <a:r>
              <a:rPr lang="en-US" sz="2400" dirty="0"/>
              <a:t>	2. no motor, brainstem or retinal symptoms.</a:t>
            </a:r>
          </a:p>
        </p:txBody>
      </p:sp>
      <p:sp>
        <p:nvSpPr>
          <p:cNvPr id="5"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1.2.1 Migraine with typical aura</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내용 개체 틀 2">
            <a:extLst>
              <a:ext uri="{FF2B5EF4-FFF2-40B4-BE49-F238E27FC236}">
                <a16:creationId xmlns:a16="http://schemas.microsoft.com/office/drawing/2014/main" id="{C22EC54E-0BBD-48A2-B2B6-5C8C2D866B2D}"/>
              </a:ext>
            </a:extLst>
          </p:cNvPr>
          <p:cNvSpPr txBox="1">
            <a:spLocks/>
          </p:cNvSpPr>
          <p:nvPr/>
        </p:nvSpPr>
        <p:spPr>
          <a:xfrm>
            <a:off x="1162050" y="4552951"/>
            <a:ext cx="6877050" cy="1279524"/>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000" b="1" i="1" dirty="0"/>
              <a:t>Two subtypes</a:t>
            </a:r>
          </a:p>
          <a:p>
            <a:r>
              <a:rPr lang="en-US" altLang="ko-KR" sz="2000" dirty="0"/>
              <a:t>1.2.1.1 Typical aura with headache</a:t>
            </a:r>
          </a:p>
          <a:p>
            <a:r>
              <a:rPr lang="en-US" altLang="ko-KR" sz="2000" dirty="0"/>
              <a:t>1.2.1.2 Typical aura without headache</a:t>
            </a:r>
            <a:endParaRPr lang="ko-KR" altLang="en-US" sz="2000" dirty="0"/>
          </a:p>
        </p:txBody>
      </p:sp>
      <p:sp>
        <p:nvSpPr>
          <p:cNvPr id="11" name="TextBox 7">
            <a:extLst>
              <a:ext uri="{FF2B5EF4-FFF2-40B4-BE49-F238E27FC236}">
                <a16:creationId xmlns:a16="http://schemas.microsoft.com/office/drawing/2014/main" id="{2388BE3D-8E7A-4BF6-88C7-9B1762C4DBA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395288" y="1601788"/>
            <a:ext cx="8137525" cy="4419600"/>
          </a:xfrm>
          <a:prstGeom prst="rect">
            <a:avLst/>
          </a:prstGeom>
          <a:noFill/>
          <a:ln w="9525">
            <a:noFill/>
            <a:miter lim="800000"/>
            <a:headEnd/>
            <a:tailEnd/>
          </a:ln>
          <a:effectLst/>
        </p:spPr>
        <p:txBody>
          <a:bodyPr/>
          <a:lstStyle/>
          <a:p>
            <a:r>
              <a:rPr lang="en-US" sz="2400" dirty="0"/>
              <a:t>A. Attacks fulfilling criteria for 1.2 Migraine with aura and </a:t>
            </a:r>
            <a:br>
              <a:rPr lang="en-US" sz="2400" dirty="0"/>
            </a:br>
            <a:r>
              <a:rPr lang="en-US" sz="2400" dirty="0"/>
              <a:t>criterion B below</a:t>
            </a:r>
          </a:p>
          <a:p>
            <a:r>
              <a:rPr lang="en-US" sz="2400" dirty="0"/>
              <a:t>B. Aura with both of the following:</a:t>
            </a:r>
          </a:p>
          <a:p>
            <a:r>
              <a:rPr lang="en-US" sz="2400" dirty="0"/>
              <a:t>	1. at least two of the following fully reversible brainstem              	symptoms:</a:t>
            </a:r>
          </a:p>
          <a:p>
            <a:pPr lvl="1"/>
            <a:r>
              <a:rPr lang="en-US" sz="2400" dirty="0"/>
              <a:t>	a. dysarthria; b. vertigo; c. tinnitus; d. </a:t>
            </a:r>
            <a:r>
              <a:rPr lang="en-US" sz="2400" dirty="0" err="1"/>
              <a:t>hypacusis</a:t>
            </a:r>
            <a:r>
              <a:rPr lang="en-US" sz="2400" dirty="0"/>
              <a:t>; e.          	diplopia; f. ataxia not attributable to sensory deficit; g.   	decreased level of consciousness (GCS &lt; 13)</a:t>
            </a:r>
          </a:p>
          <a:p>
            <a:r>
              <a:rPr lang="en-US" sz="2400" dirty="0"/>
              <a:t>   	2. no motor or retinal symptoms</a:t>
            </a:r>
          </a:p>
        </p:txBody>
      </p:sp>
      <p:sp>
        <p:nvSpPr>
          <p:cNvPr id="5"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1.2.2 Migraine with brainstem aura</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557E8CF5-B6FE-4116-A380-B6AF542F9EE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1.2.2 Migraine with brainstem aura</a:t>
            </a:r>
            <a:endParaRPr lang="ko-KR" altLang="en-US" sz="3600" b="1" dirty="0">
              <a:solidFill>
                <a:schemeClr val="accent1">
                  <a:lumMod val="50000"/>
                </a:schemeClr>
              </a:solidFill>
              <a:latin typeface="Calibri" panose="020F0502020204030204"/>
              <a:cs typeface="+mn-cs"/>
            </a:endParaRPr>
          </a:p>
        </p:txBody>
      </p:sp>
      <p:sp>
        <p:nvSpPr>
          <p:cNvPr id="9" name="내용 개체 틀 2"/>
          <p:cNvSpPr>
            <a:spLocks noGrp="1"/>
          </p:cNvSpPr>
          <p:nvPr>
            <p:ph idx="1"/>
          </p:nvPr>
        </p:nvSpPr>
        <p:spPr>
          <a:xfrm>
            <a:off x="342899" y="1171575"/>
            <a:ext cx="8486775" cy="5078515"/>
          </a:xfrm>
        </p:spPr>
        <p:txBody>
          <a:bodyPr>
            <a:normAutofit/>
          </a:bodyPr>
          <a:lstStyle/>
          <a:p>
            <a:pPr marL="0" indent="0">
              <a:spcBef>
                <a:spcPct val="0"/>
              </a:spcBef>
              <a:spcAft>
                <a:spcPts val="1200"/>
              </a:spcAft>
              <a:buNone/>
            </a:pPr>
            <a:r>
              <a:rPr lang="en-US" altLang="en-US" sz="2400" b="1" i="1" dirty="0"/>
              <a:t>Notes</a:t>
            </a:r>
            <a:endParaRPr lang="en-US" sz="2400" b="1" i="1" dirty="0"/>
          </a:p>
          <a:p>
            <a:r>
              <a:rPr lang="en-US" sz="2400" dirty="0"/>
              <a:t>Dysarthria should be distinguished from aphasia.</a:t>
            </a:r>
          </a:p>
          <a:p>
            <a:r>
              <a:rPr lang="en-US" sz="2400" dirty="0"/>
              <a:t>Vertigo does not embrace and should be distinguished from </a:t>
            </a:r>
            <a:br>
              <a:rPr lang="en-US" sz="2400" dirty="0"/>
            </a:br>
            <a:r>
              <a:rPr lang="en-US" sz="2400" dirty="0"/>
              <a:t>dizziness.</a:t>
            </a:r>
          </a:p>
          <a:p>
            <a:r>
              <a:rPr lang="en-US" sz="2400" dirty="0"/>
              <a:t>“Tinnitus” is not fulfilled by sensations of ear fullness.</a:t>
            </a:r>
          </a:p>
          <a:p>
            <a:r>
              <a:rPr lang="en-US" sz="2400" dirty="0"/>
              <a:t>Diplopia does not embrace (or exclude) blurred vision.</a:t>
            </a:r>
          </a:p>
          <a:p>
            <a:r>
              <a:rPr lang="en-US" sz="2400" dirty="0"/>
              <a:t>The Glasgow Coma Scale (GCS) score may have been assessed </a:t>
            </a:r>
            <a:br>
              <a:rPr lang="en-US" sz="2400" dirty="0"/>
            </a:br>
            <a:r>
              <a:rPr lang="en-US" sz="2400" dirty="0"/>
              <a:t>during admission; alternatively, deficits clearly described by the </a:t>
            </a:r>
            <a:br>
              <a:rPr lang="en-US" sz="2400" dirty="0"/>
            </a:br>
            <a:r>
              <a:rPr lang="en-US" sz="2400" dirty="0"/>
              <a:t>patient allow GCS estimation.</a:t>
            </a:r>
          </a:p>
          <a:p>
            <a:r>
              <a:rPr lang="en-US" sz="2400" dirty="0"/>
              <a:t>When motor symptoms are present, code as </a:t>
            </a:r>
            <a:br>
              <a:rPr lang="en-US" sz="2400" dirty="0"/>
            </a:br>
            <a:r>
              <a:rPr lang="en-US" sz="2400" dirty="0"/>
              <a:t>1.2.3 </a:t>
            </a:r>
            <a:r>
              <a:rPr lang="en-US" sz="2400" i="1" dirty="0"/>
              <a:t>Hemiplegic migraine</a:t>
            </a:r>
            <a:r>
              <a:rPr lang="en-US" sz="2400" dirty="0"/>
              <a:t>.</a:t>
            </a:r>
          </a:p>
          <a:p>
            <a:pPr marL="0" indent="0">
              <a:spcBef>
                <a:spcPct val="0"/>
              </a:spcBef>
              <a:spcAft>
                <a:spcPts val="1200"/>
              </a:spcAft>
              <a:buNone/>
            </a:pPr>
            <a:endParaRPr lang="en-GB"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5"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AF7E3CEF-043E-4703-BC83-1DFEC7666C4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1.2.2 Migraine with brainstem aura</a:t>
            </a:r>
            <a:endParaRPr lang="ko-KR" altLang="en-US" sz="3600" b="1" dirty="0">
              <a:solidFill>
                <a:schemeClr val="accent1">
                  <a:lumMod val="50000"/>
                </a:schemeClr>
              </a:solidFill>
              <a:latin typeface="Calibri" panose="020F0502020204030204"/>
              <a:cs typeface="+mn-cs"/>
            </a:endParaRPr>
          </a:p>
        </p:txBody>
      </p:sp>
      <p:sp>
        <p:nvSpPr>
          <p:cNvPr id="9" name="내용 개체 틀 2"/>
          <p:cNvSpPr>
            <a:spLocks noGrp="1"/>
          </p:cNvSpPr>
          <p:nvPr>
            <p:ph idx="1"/>
          </p:nvPr>
        </p:nvSpPr>
        <p:spPr>
          <a:xfrm>
            <a:off x="342899" y="1171575"/>
            <a:ext cx="8486775" cy="5078515"/>
          </a:xfrm>
        </p:spPr>
        <p:txBody>
          <a:bodyPr>
            <a:normAutofit/>
          </a:bodyPr>
          <a:lstStyle/>
          <a:p>
            <a:pPr marL="0" indent="0">
              <a:spcBef>
                <a:spcPct val="0"/>
              </a:spcBef>
              <a:spcAft>
                <a:spcPts val="1200"/>
              </a:spcAft>
              <a:buNone/>
            </a:pPr>
            <a:r>
              <a:rPr lang="en-US" altLang="en-US" sz="2400" b="1" i="1" dirty="0"/>
              <a:t>Comments</a:t>
            </a:r>
            <a:endParaRPr lang="en-US" sz="2400" b="1" i="1" dirty="0"/>
          </a:p>
          <a:p>
            <a:r>
              <a:rPr lang="en-US" sz="2400" dirty="0"/>
              <a:t>Originally the terms </a:t>
            </a:r>
            <a:r>
              <a:rPr lang="en-US" sz="2400" i="1" dirty="0"/>
              <a:t>basilar artery migraine</a:t>
            </a:r>
            <a:r>
              <a:rPr lang="en-US" sz="2400" dirty="0"/>
              <a:t> or </a:t>
            </a:r>
            <a:r>
              <a:rPr lang="en-US" sz="2400" i="1" dirty="0" err="1"/>
              <a:t>basilary</a:t>
            </a:r>
            <a:r>
              <a:rPr lang="en-US" sz="2400" i="1" dirty="0"/>
              <a:t> migraine</a:t>
            </a:r>
            <a:r>
              <a:rPr lang="en-US" sz="2400" dirty="0"/>
              <a:t> </a:t>
            </a:r>
            <a:br>
              <a:rPr lang="en-US" sz="2400" dirty="0"/>
            </a:br>
            <a:r>
              <a:rPr lang="en-US" sz="2400" dirty="0"/>
              <a:t>were used but, since involvement of the basilar artery is unlikely, the term </a:t>
            </a:r>
            <a:r>
              <a:rPr lang="en-US" sz="2400" i="1" dirty="0"/>
              <a:t>migraine with brainstem aura</a:t>
            </a:r>
            <a:r>
              <a:rPr lang="en-US" sz="2400" dirty="0"/>
              <a:t> is preferred.</a:t>
            </a:r>
          </a:p>
          <a:p>
            <a:r>
              <a:rPr lang="en-US" sz="2400" dirty="0"/>
              <a:t>There are typical aura symptoms in addition to the brainstem </a:t>
            </a:r>
            <a:br>
              <a:rPr lang="en-US" sz="2400" dirty="0"/>
            </a:br>
            <a:r>
              <a:rPr lang="en-US" sz="2400" dirty="0"/>
              <a:t>symptoms during most attacks. </a:t>
            </a:r>
          </a:p>
          <a:p>
            <a:r>
              <a:rPr lang="en-US" sz="2400" dirty="0"/>
              <a:t>Many of the symptoms listed under criterion B1 may occur with </a:t>
            </a:r>
            <a:br>
              <a:rPr lang="en-US" sz="2400" dirty="0"/>
            </a:br>
            <a:r>
              <a:rPr lang="en-US" sz="2400" dirty="0"/>
              <a:t>anxiety and hyperventilation, and are therefore subject to </a:t>
            </a:r>
            <a:br>
              <a:rPr lang="en-US" sz="2400" dirty="0"/>
            </a:br>
            <a:r>
              <a:rPr lang="en-US" sz="2400" dirty="0"/>
              <a:t>misinterpretation.</a:t>
            </a:r>
          </a:p>
          <a:p>
            <a:pPr marL="0" indent="0">
              <a:spcBef>
                <a:spcPct val="0"/>
              </a:spcBef>
              <a:spcAft>
                <a:spcPts val="1200"/>
              </a:spcAft>
              <a:buNone/>
            </a:pPr>
            <a:endParaRPr lang="en-GB"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5"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BBA05F72-D31D-4A5D-838C-02101F8D205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058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23850" y="1412875"/>
            <a:ext cx="8424863" cy="4343400"/>
          </a:xfrm>
        </p:spPr>
        <p:txBody>
          <a:bodyPr>
            <a:normAutofit/>
          </a:bodyPr>
          <a:lstStyle/>
          <a:p>
            <a:pPr marL="457200" indent="-457200">
              <a:buFont typeface="+mj-lt"/>
              <a:buAutoNum type="alphaUcPeriod"/>
            </a:pPr>
            <a:r>
              <a:rPr lang="en-US" sz="2400" dirty="0"/>
              <a:t>Attacks fulfilling criteria for 1. Migraine with aura and criterion B below</a:t>
            </a:r>
          </a:p>
          <a:p>
            <a:pPr marL="457200" indent="-457200">
              <a:buFont typeface="+mj-lt"/>
              <a:buAutoNum type="alphaUcPeriod"/>
            </a:pPr>
            <a:r>
              <a:rPr lang="en-US" sz="2400" dirty="0"/>
              <a:t>Aura consisting of both of the following:</a:t>
            </a:r>
          </a:p>
          <a:p>
            <a:pPr marL="914400" lvl="1" indent="-457200">
              <a:buFont typeface="+mj-lt"/>
              <a:buAutoNum type="arabicPeriod"/>
            </a:pPr>
            <a:r>
              <a:rPr lang="en-US" sz="2000" dirty="0"/>
              <a:t>fully reversible motor weakness</a:t>
            </a:r>
          </a:p>
          <a:p>
            <a:pPr marL="914400" lvl="1" indent="-457200">
              <a:buFont typeface="+mj-lt"/>
              <a:buAutoNum type="arabicPeriod"/>
            </a:pPr>
            <a:r>
              <a:rPr lang="en-US" sz="2000" dirty="0"/>
              <a:t>fully reversible visual, sensory and/or speech/language symptoms</a:t>
            </a:r>
          </a:p>
          <a:p>
            <a:pPr marL="812800" lvl="1" indent="-457200" defTabSz="108000">
              <a:spcBef>
                <a:spcPct val="0"/>
              </a:spcBef>
              <a:buFont typeface="+mj-lt"/>
              <a:buAutoNum type="arabicPeriod"/>
              <a:defRPr/>
            </a:pPr>
            <a:endParaRPr lang="en-GB" altLang="en-US" sz="2400" dirty="0">
              <a:solidFill>
                <a:schemeClr val="tx1"/>
              </a:solidFill>
            </a:endParaRP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1.2.3 Hemiplegic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4BA76A80-7DCA-4D9D-8F41-4B6AAEE3ED3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23850" y="1412875"/>
            <a:ext cx="8424863" cy="4343400"/>
          </a:xfrm>
        </p:spPr>
        <p:txBody>
          <a:bodyPr>
            <a:normAutofit/>
          </a:bodyPr>
          <a:lstStyle/>
          <a:p>
            <a:pPr marL="0" indent="0">
              <a:buNone/>
            </a:pPr>
            <a:r>
              <a:rPr lang="en-US" sz="2600" b="1" i="1" dirty="0"/>
              <a:t>Notes</a:t>
            </a:r>
          </a:p>
          <a:p>
            <a:r>
              <a:rPr lang="en-US" sz="2400" dirty="0"/>
              <a:t>The term ‘</a:t>
            </a:r>
            <a:r>
              <a:rPr lang="en-US" sz="2400" dirty="0" err="1"/>
              <a:t>plegic</a:t>
            </a:r>
            <a:r>
              <a:rPr lang="en-US" sz="2400" dirty="0"/>
              <a:t>’ means paralysis in most languages, but most </a:t>
            </a:r>
            <a:br>
              <a:rPr lang="en-US" sz="2400" dirty="0"/>
            </a:br>
            <a:r>
              <a:rPr lang="en-US" sz="2400" dirty="0"/>
              <a:t>attacks are characterized by motor weakness.</a:t>
            </a:r>
          </a:p>
          <a:p>
            <a:r>
              <a:rPr lang="en-US" sz="2400" dirty="0"/>
              <a:t>Motor symptoms generally last less than 72 hours but, in some </a:t>
            </a:r>
            <a:br>
              <a:rPr lang="en-US" sz="2400" dirty="0"/>
            </a:br>
            <a:r>
              <a:rPr lang="en-US" sz="2400" dirty="0"/>
              <a:t>patients, motor weakness may persist for weeks.</a:t>
            </a:r>
          </a:p>
          <a:p>
            <a:r>
              <a:rPr lang="en-US" sz="2400" dirty="0"/>
              <a:t>It may be difficult to distinguish weakness from sensory loss.</a:t>
            </a:r>
          </a:p>
          <a:p>
            <a:pPr marL="630238" lvl="1" indent="-274638" defTabSz="108000">
              <a:spcBef>
                <a:spcPct val="0"/>
              </a:spcBef>
              <a:buFontTx/>
              <a:buNone/>
              <a:defRPr/>
            </a:pPr>
            <a:endParaRPr lang="en-GB" altLang="en-US" sz="2400" dirty="0">
              <a:solidFill>
                <a:schemeClr val="tx1"/>
              </a:solidFill>
            </a:endParaRP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1.2.3 Hemiplegic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B887DD6A-322B-443B-9D02-15AAE13D2E9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705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7"/>
          <p:cNvSpPr>
            <a:spLocks noGrp="1" noChangeArrowheads="1"/>
          </p:cNvSpPr>
          <p:nvPr>
            <p:ph type="body" idx="1"/>
          </p:nvPr>
        </p:nvSpPr>
        <p:spPr>
          <a:xfrm>
            <a:off x="685800" y="1752600"/>
            <a:ext cx="7848600" cy="4343400"/>
          </a:xfrm>
        </p:spPr>
        <p:txBody>
          <a:bodyPr/>
          <a:lstStyle/>
          <a:p>
            <a:pPr>
              <a:buFontTx/>
              <a:buNone/>
            </a:pPr>
            <a:r>
              <a:rPr lang="en-GB" altLang="en-US" sz="2400" b="0" dirty="0">
                <a:solidFill>
                  <a:schemeClr val="tx1"/>
                </a:solidFill>
              </a:rPr>
              <a:t>A. Fulfils criteria for 1.2.3 </a:t>
            </a:r>
            <a:r>
              <a:rPr lang="en-GB" altLang="en-US" sz="2400" b="0" i="1" dirty="0">
                <a:solidFill>
                  <a:schemeClr val="tx1"/>
                </a:solidFill>
              </a:rPr>
              <a:t>Hemiplegic migraine</a:t>
            </a:r>
          </a:p>
          <a:p>
            <a:pPr>
              <a:buFontTx/>
              <a:buNone/>
            </a:pPr>
            <a:r>
              <a:rPr lang="en-GB" altLang="en-US" sz="2400" b="0" dirty="0">
                <a:solidFill>
                  <a:schemeClr val="tx1"/>
                </a:solidFill>
              </a:rPr>
              <a:t>B. At least one first- or second-degree relative has had attacks fulfilling criteria for 1.2.3 </a:t>
            </a:r>
            <a:r>
              <a:rPr lang="en-GB" altLang="en-US" sz="2400" b="0" i="1" dirty="0">
                <a:solidFill>
                  <a:schemeClr val="tx1"/>
                </a:solidFill>
              </a:rPr>
              <a:t>Hemiplegic migraine </a:t>
            </a:r>
          </a:p>
        </p:txBody>
      </p:sp>
      <p:sp>
        <p:nvSpPr>
          <p:cNvPr id="4" name="제목 1"/>
          <p:cNvSpPr txBox="1">
            <a:spLocks/>
          </p:cNvSpPr>
          <p:nvPr/>
        </p:nvSpPr>
        <p:spPr>
          <a:xfrm>
            <a:off x="342899" y="0"/>
            <a:ext cx="8415618" cy="97155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1.2.3.1 Familial hemiplegic migraine (FHM)</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a:extLst>
              <a:ext uri="{FF2B5EF4-FFF2-40B4-BE49-F238E27FC236}">
                <a16:creationId xmlns:a16="http://schemas.microsoft.com/office/drawing/2014/main" id="{596EE79A-E924-4B62-94A5-855A2DEE147B}"/>
              </a:ext>
            </a:extLst>
          </p:cNvPr>
          <p:cNvSpPr txBox="1">
            <a:spLocks/>
          </p:cNvSpPr>
          <p:nvPr/>
        </p:nvSpPr>
        <p:spPr>
          <a:xfrm>
            <a:off x="1162050" y="3429000"/>
            <a:ext cx="6877050" cy="2403475"/>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000" b="1" i="1" dirty="0"/>
              <a:t>Three specific genetic </a:t>
            </a:r>
            <a:r>
              <a:rPr lang="en-US" altLang="ko-KR" sz="2000" b="1" i="1" dirty="0" err="1"/>
              <a:t>subforms</a:t>
            </a:r>
            <a:r>
              <a:rPr lang="en-US" altLang="ko-KR" sz="2000" b="1" i="1" dirty="0"/>
              <a:t> have been identified.</a:t>
            </a:r>
          </a:p>
          <a:p>
            <a:r>
              <a:rPr lang="en-US" altLang="ko-KR" sz="2000" dirty="0"/>
              <a:t>1.2.3.1.1 FHM type 1 (FHM1): </a:t>
            </a:r>
            <a:r>
              <a:rPr lang="en-GB" altLang="en-US" sz="2000" dirty="0"/>
              <a:t>CACNA1A</a:t>
            </a:r>
            <a:endParaRPr lang="en-US" altLang="ko-KR" sz="2000" dirty="0"/>
          </a:p>
          <a:p>
            <a:r>
              <a:rPr lang="en-US" altLang="ko-KR" sz="2000" dirty="0"/>
              <a:t>1.2.3.1.2 FHM type 2 (FHM2): </a:t>
            </a:r>
            <a:r>
              <a:rPr lang="en-GB" altLang="en-US" sz="2000" dirty="0"/>
              <a:t>ATP1A2</a:t>
            </a:r>
            <a:endParaRPr lang="en-US" altLang="ko-KR" sz="2000" dirty="0"/>
          </a:p>
          <a:p>
            <a:r>
              <a:rPr lang="en-US" altLang="ko-KR" sz="2000" dirty="0"/>
              <a:t>1.2.3.1.3 FHM type 3 (FHM3): SCN1A</a:t>
            </a:r>
          </a:p>
          <a:p>
            <a:r>
              <a:rPr lang="en-US" altLang="ko-KR" sz="2000" dirty="0"/>
              <a:t>1.2.3.1.4 no mutations in CACNA1A, ATP1A2 and SCN1A</a:t>
            </a:r>
          </a:p>
          <a:p>
            <a:endParaRPr lang="en-US" altLang="ko-KR" sz="2000" dirty="0"/>
          </a:p>
        </p:txBody>
      </p:sp>
      <p:sp>
        <p:nvSpPr>
          <p:cNvPr id="10" name="TextBox 7">
            <a:extLst>
              <a:ext uri="{FF2B5EF4-FFF2-40B4-BE49-F238E27FC236}">
                <a16:creationId xmlns:a16="http://schemas.microsoft.com/office/drawing/2014/main" id="{B1BEBC11-D87E-4AEE-B077-5FEC3E0F4DF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322729" y="0"/>
            <a:ext cx="8435787" cy="97155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1.2.3.1 Familial hemiplegic migraine (FHM)</a:t>
            </a:r>
            <a:endParaRPr lang="ko-KR" altLang="en-US" sz="3600" b="1" dirty="0">
              <a:solidFill>
                <a:schemeClr val="accent1">
                  <a:lumMod val="50000"/>
                </a:schemeClr>
              </a:solidFill>
              <a:latin typeface="Calibri" panose="020F0502020204030204"/>
              <a:cs typeface="+mn-cs"/>
            </a:endParaRPr>
          </a:p>
        </p:txBody>
      </p:sp>
      <p:sp>
        <p:nvSpPr>
          <p:cNvPr id="5" name="내용 개체 틀 2"/>
          <p:cNvSpPr txBox="1">
            <a:spLocks/>
          </p:cNvSpPr>
          <p:nvPr/>
        </p:nvSpPr>
        <p:spPr>
          <a:xfrm>
            <a:off x="342899" y="1171575"/>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Font typeface="Arial" panose="020B0604020202020204" pitchFamily="34" charset="0"/>
              <a:buNone/>
            </a:pPr>
            <a:r>
              <a:rPr lang="en-US" altLang="en-US" sz="2400" b="1" i="1" dirty="0"/>
              <a:t>Comments</a:t>
            </a:r>
            <a:endParaRPr lang="en-US" sz="2400" b="1" i="1" dirty="0"/>
          </a:p>
          <a:p>
            <a:r>
              <a:rPr lang="en-GB" sz="2400" dirty="0"/>
              <a:t>Three specific genetic </a:t>
            </a:r>
            <a:r>
              <a:rPr lang="en-GB" sz="2400" dirty="0" err="1"/>
              <a:t>subforms</a:t>
            </a:r>
            <a:r>
              <a:rPr lang="en-GB" sz="2400" dirty="0"/>
              <a:t> have been identified. There may be other loci not yet identified. </a:t>
            </a:r>
          </a:p>
          <a:p>
            <a:r>
              <a:rPr lang="en-GB" sz="2400" dirty="0"/>
              <a:t>It has been shown that 1.2.3.1 </a:t>
            </a:r>
            <a:r>
              <a:rPr lang="en-GB" sz="2400" i="1" dirty="0"/>
              <a:t>Familial hemiplegic migraine </a:t>
            </a:r>
            <a:r>
              <a:rPr lang="en-GB" sz="2400" dirty="0"/>
              <a:t>very often presents with brainstem symptoms in addition to the </a:t>
            </a:r>
            <a:br>
              <a:rPr lang="en-GB" sz="2400" dirty="0"/>
            </a:br>
            <a:r>
              <a:rPr lang="en-GB" sz="2400" dirty="0"/>
              <a:t>typical aura symptoms, and that headache almost always occurs. </a:t>
            </a:r>
          </a:p>
          <a:p>
            <a:r>
              <a:rPr lang="en-GB" sz="2400" dirty="0"/>
              <a:t>During FHM attacks, disturbances of consciousness (sometimes </a:t>
            </a:r>
            <a:br>
              <a:rPr lang="en-GB" sz="2400" dirty="0"/>
            </a:br>
            <a:r>
              <a:rPr lang="en-GB" sz="2400" dirty="0"/>
              <a:t>including coma), confusion, fever and CSF </a:t>
            </a:r>
            <a:r>
              <a:rPr lang="en-GB" sz="2400" dirty="0" err="1"/>
              <a:t>pleocytosis</a:t>
            </a:r>
            <a:r>
              <a:rPr lang="en-GB" sz="2400" dirty="0"/>
              <a:t> can occur.</a:t>
            </a:r>
          </a:p>
          <a:p>
            <a:r>
              <a:rPr lang="en-GB" sz="2400" dirty="0"/>
              <a:t>FHM attacks can be triggered by (mild) head trauma. </a:t>
            </a:r>
          </a:p>
          <a:p>
            <a:r>
              <a:rPr lang="en-GB" sz="2400" dirty="0"/>
              <a:t>In approximately 50% of FHM families, chronic progressive </a:t>
            </a:r>
            <a:br>
              <a:rPr lang="en-GB" sz="2400" dirty="0"/>
            </a:br>
            <a:r>
              <a:rPr lang="en-GB" sz="2400" dirty="0"/>
              <a:t>cerebellar ataxia occurs independently of the migraine attacks.</a:t>
            </a:r>
          </a:p>
          <a:p>
            <a:pPr marL="0" indent="0">
              <a:spcBef>
                <a:spcPct val="0"/>
              </a:spcBef>
              <a:spcAft>
                <a:spcPts val="1200"/>
              </a:spcAft>
              <a:buFont typeface="Arial" panose="020B0604020202020204" pitchFamily="34" charset="0"/>
              <a:buNone/>
            </a:pPr>
            <a:endParaRPr lang="en-GB" sz="2400" dirty="0"/>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3DF93B5D-A3FE-4084-AF1C-BBC881F9CEF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42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7"/>
          <p:cNvSpPr>
            <a:spLocks noGrp="1" noChangeArrowheads="1"/>
          </p:cNvSpPr>
          <p:nvPr>
            <p:ph type="body" idx="1"/>
          </p:nvPr>
        </p:nvSpPr>
        <p:spPr>
          <a:xfrm>
            <a:off x="685800" y="1752600"/>
            <a:ext cx="7848600" cy="4343400"/>
          </a:xfrm>
        </p:spPr>
        <p:txBody>
          <a:bodyPr/>
          <a:lstStyle/>
          <a:p>
            <a:pPr>
              <a:buFontTx/>
              <a:buNone/>
            </a:pPr>
            <a:r>
              <a:rPr lang="en-GB" altLang="en-US" sz="2400" b="0" dirty="0">
                <a:solidFill>
                  <a:schemeClr val="tx1"/>
                </a:solidFill>
              </a:rPr>
              <a:t>A. Fulfils criteria for 1.2.3 </a:t>
            </a:r>
            <a:r>
              <a:rPr lang="en-GB" altLang="en-US" sz="2400" b="0" i="1" dirty="0">
                <a:solidFill>
                  <a:schemeClr val="tx1"/>
                </a:solidFill>
              </a:rPr>
              <a:t>Hemiplegic migraine</a:t>
            </a:r>
          </a:p>
          <a:p>
            <a:pPr>
              <a:buFontTx/>
              <a:buNone/>
            </a:pPr>
            <a:r>
              <a:rPr lang="en-GB" altLang="en-US" sz="2400" b="0" dirty="0">
                <a:solidFill>
                  <a:schemeClr val="tx1"/>
                </a:solidFill>
              </a:rPr>
              <a:t>B. No first- or second-degree relative has had attacks fulfilling criteria for 1.2.3 </a:t>
            </a:r>
            <a:r>
              <a:rPr lang="en-GB" altLang="en-US" sz="2400" b="0" i="1" dirty="0">
                <a:solidFill>
                  <a:schemeClr val="tx1"/>
                </a:solidFill>
              </a:rPr>
              <a:t>Hemiplegic migraine</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1.2.3.2 Sporadic hemiplegic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15BDC4D3-3898-4CAC-91E7-DE3ED8B4E15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7"/>
          <p:cNvSpPr>
            <a:spLocks noGrp="1" noChangeArrowheads="1"/>
          </p:cNvSpPr>
          <p:nvPr>
            <p:ph type="body" idx="1"/>
          </p:nvPr>
        </p:nvSpPr>
        <p:spPr>
          <a:xfrm>
            <a:off x="497541" y="1241612"/>
            <a:ext cx="8260976" cy="4343400"/>
          </a:xfrm>
        </p:spPr>
        <p:txBody>
          <a:bodyPr>
            <a:noAutofit/>
          </a:bodyPr>
          <a:lstStyle/>
          <a:p>
            <a:pPr marL="0" indent="0">
              <a:buNone/>
            </a:pPr>
            <a:r>
              <a:rPr lang="en-US" sz="2400" b="1" i="1" dirty="0"/>
              <a:t>Comments:</a:t>
            </a:r>
          </a:p>
          <a:p>
            <a:r>
              <a:rPr lang="en-US" sz="2400" dirty="0"/>
              <a:t>Epidemiological studies have shown that sporadic cases occur </a:t>
            </a:r>
            <a:br>
              <a:rPr lang="en-US" sz="2400" dirty="0"/>
            </a:br>
            <a:r>
              <a:rPr lang="en-US" sz="2400" dirty="0"/>
              <a:t>with approximately the same prevalence as familial cases.</a:t>
            </a:r>
          </a:p>
          <a:p>
            <a:r>
              <a:rPr lang="en-US" sz="2400" dirty="0"/>
              <a:t>The attacks in 1.2.3.2 </a:t>
            </a:r>
            <a:r>
              <a:rPr lang="en-US" sz="2400" i="1" dirty="0"/>
              <a:t>Sporadic hemiplegic migraine</a:t>
            </a:r>
            <a:r>
              <a:rPr lang="en-US" sz="2400" dirty="0"/>
              <a:t> have the </a:t>
            </a:r>
            <a:br>
              <a:rPr lang="en-US" sz="2400" dirty="0"/>
            </a:br>
            <a:r>
              <a:rPr lang="en-US" sz="2400" dirty="0"/>
              <a:t>same clinical characteristics as those in 1.2.3.1 </a:t>
            </a:r>
            <a:r>
              <a:rPr lang="en-US" sz="2400" i="1" dirty="0"/>
              <a:t>Familial </a:t>
            </a:r>
            <a:br>
              <a:rPr lang="en-US" sz="2400" i="1" dirty="0"/>
            </a:br>
            <a:r>
              <a:rPr lang="en-US" sz="2400" i="1" dirty="0"/>
              <a:t>hemiplegic migraine</a:t>
            </a:r>
            <a:r>
              <a:rPr lang="en-US" sz="2400" dirty="0"/>
              <a:t>. </a:t>
            </a:r>
          </a:p>
          <a:p>
            <a:r>
              <a:rPr lang="en-US" sz="2400" dirty="0"/>
              <a:t>Sporadic cases usually require neuroimaging and other tests to</a:t>
            </a:r>
            <a:br>
              <a:rPr lang="en-US" sz="2400" dirty="0"/>
            </a:br>
            <a:r>
              <a:rPr lang="en-US" sz="2400" dirty="0"/>
              <a:t>rule out other causes. </a:t>
            </a:r>
          </a:p>
          <a:p>
            <a:r>
              <a:rPr lang="en-US" sz="2400" dirty="0"/>
              <a:t>A lumbar puncture may be necessary to rule out </a:t>
            </a:r>
            <a:br>
              <a:rPr lang="en-US" sz="2400" dirty="0"/>
            </a:br>
            <a:r>
              <a:rPr lang="en-US" sz="2400" dirty="0"/>
              <a:t>7.8</a:t>
            </a:r>
            <a:r>
              <a:rPr lang="en-US" sz="2400" i="1" dirty="0"/>
              <a:t> Syndrome of transient headache and neurological </a:t>
            </a:r>
            <a:br>
              <a:rPr lang="en-US" sz="2400" i="1" dirty="0"/>
            </a:br>
            <a:r>
              <a:rPr lang="en-US" sz="2400" i="1" dirty="0"/>
              <a:t>deficits with cerebrospinal fluid lymphocytosis (</a:t>
            </a:r>
            <a:r>
              <a:rPr lang="en-US" sz="2400" i="1" dirty="0" err="1"/>
              <a:t>HaNDL</a:t>
            </a:r>
            <a:r>
              <a:rPr lang="en-US" sz="2400" i="1" dirty="0"/>
              <a:t>)</a:t>
            </a:r>
            <a:r>
              <a:rPr lang="en-US" sz="2400" dirty="0"/>
              <a:t>.</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1.2.3.2 Sporadic hemiplegic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163C1ED4-CDE1-402A-9256-A0060F41784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609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a:buFontTx/>
              <a:buNone/>
            </a:pPr>
            <a:r>
              <a:rPr lang="da-DK" altLang="en-US" sz="2400" dirty="0"/>
              <a:t>One chapter (1-13) per major group:</a:t>
            </a:r>
          </a:p>
          <a:p>
            <a:r>
              <a:rPr lang="da-DK" altLang="en-US" sz="2400" b="0" dirty="0">
                <a:solidFill>
                  <a:schemeClr val="tx1"/>
                </a:solidFill>
              </a:rPr>
              <a:t>introduction</a:t>
            </a:r>
          </a:p>
          <a:p>
            <a:r>
              <a:rPr lang="da-DK" altLang="en-US" sz="2400" b="0" dirty="0">
                <a:solidFill>
                  <a:schemeClr val="tx1"/>
                </a:solidFill>
              </a:rPr>
              <a:t>headache types, subtypes, subforms with:</a:t>
            </a:r>
            <a:endParaRPr lang="da-DK" altLang="en-US" sz="2400" dirty="0">
              <a:solidFill>
                <a:schemeClr val="tx1"/>
              </a:solidFill>
            </a:endParaRPr>
          </a:p>
          <a:p>
            <a:pPr lvl="1"/>
            <a:r>
              <a:rPr lang="da-DK" altLang="en-US" sz="2400" dirty="0">
                <a:solidFill>
                  <a:schemeClr val="tx1"/>
                </a:solidFill>
              </a:rPr>
              <a:t>previously used terms</a:t>
            </a:r>
          </a:p>
          <a:p>
            <a:pPr lvl="1"/>
            <a:r>
              <a:rPr lang="da-DK" altLang="en-US" sz="2400" dirty="0">
                <a:solidFill>
                  <a:schemeClr val="tx1"/>
                </a:solidFill>
              </a:rPr>
              <a:t>disorders that are related but coded elsewhere</a:t>
            </a:r>
          </a:p>
          <a:p>
            <a:pPr lvl="1"/>
            <a:r>
              <a:rPr lang="da-DK" altLang="en-US" sz="2400" dirty="0">
                <a:solidFill>
                  <a:schemeClr val="tx1"/>
                </a:solidFill>
              </a:rPr>
              <a:t>short descriptions</a:t>
            </a:r>
          </a:p>
          <a:p>
            <a:pPr lvl="1"/>
            <a:r>
              <a:rPr lang="da-DK" altLang="en-US" sz="2400" dirty="0">
                <a:solidFill>
                  <a:schemeClr val="tx1"/>
                </a:solidFill>
              </a:rPr>
              <a:t>explicit diagnostic criteria</a:t>
            </a:r>
          </a:p>
          <a:p>
            <a:pPr lvl="1"/>
            <a:r>
              <a:rPr lang="da-DK" altLang="en-US" sz="2400" dirty="0">
                <a:solidFill>
                  <a:schemeClr val="tx1"/>
                </a:solidFill>
              </a:rPr>
              <a:t>notes and comments</a:t>
            </a:r>
          </a:p>
          <a:p>
            <a:r>
              <a:rPr lang="da-DK" altLang="en-US" sz="2400" b="0" dirty="0">
                <a:solidFill>
                  <a:schemeClr val="tx1"/>
                </a:solidFill>
              </a:rPr>
              <a:t>selected bibliography</a:t>
            </a:r>
            <a:endParaRPr lang="en-GB" altLang="en-US" sz="2400" dirty="0">
              <a:solidFill>
                <a:schemeClr val="tx1"/>
              </a:solidFill>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AF0DA759-5FED-4003-8ABF-4E66F3CAE669}"/>
              </a:ext>
            </a:extLst>
          </p:cNvPr>
          <p:cNvSpPr>
            <a:spLocks noGrp="1" noChangeArrowheads="1"/>
          </p:cNvSpPr>
          <p:nvPr>
            <p:ph type="title"/>
          </p:nvPr>
        </p:nvSpPr>
        <p:spPr>
          <a:xfrm>
            <a:off x="628650" y="1"/>
            <a:ext cx="7886700" cy="971550"/>
          </a:xfrm>
        </p:spPr>
        <p:txBody>
          <a:bodyPr vert="horz" lIns="91440" tIns="45720" rIns="91440" bIns="45720" rtlCol="0" anchor="ctr">
            <a:normAutofit/>
          </a:bodyPr>
          <a:lstStyle/>
          <a:p>
            <a:pPr algn="ctr">
              <a:spcAft>
                <a:spcPts val="1200"/>
              </a:spcAft>
            </a:pPr>
            <a:r>
              <a:rPr lang="da-DK" altLang="en-US" sz="4000" b="1" dirty="0">
                <a:solidFill>
                  <a:schemeClr val="accent1">
                    <a:lumMod val="50000"/>
                  </a:schemeClr>
                </a:solidFill>
                <a:latin typeface="Calibri" panose="020F0502020204030204"/>
                <a:cs typeface="+mn-cs"/>
              </a:rPr>
              <a:t>Structure</a:t>
            </a:r>
            <a:endParaRPr lang="en-GB" altLang="en-US" sz="4000" b="1" dirty="0">
              <a:solidFill>
                <a:schemeClr val="accent1">
                  <a:lumMod val="50000"/>
                </a:schemeClr>
              </a:solidFill>
              <a:latin typeface="Calibri" panose="020F0502020204030204"/>
              <a:cs typeface="+mn-cs"/>
            </a:endParaRPr>
          </a:p>
        </p:txBody>
      </p:sp>
      <p:sp>
        <p:nvSpPr>
          <p:cNvPr id="9" name="TextBox 7">
            <a:extLst>
              <a:ext uri="{FF2B5EF4-FFF2-40B4-BE49-F238E27FC236}">
                <a16:creationId xmlns:a16="http://schemas.microsoft.com/office/drawing/2014/main" id="{FBB69634-F7AA-4238-A849-2A9798BA0E1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7334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68313" y="1447800"/>
            <a:ext cx="8280400" cy="4648200"/>
          </a:xfrm>
        </p:spPr>
        <p:txBody>
          <a:bodyPr>
            <a:normAutofit fontScale="92500"/>
          </a:bodyPr>
          <a:lstStyle/>
          <a:p>
            <a:pPr marL="0" indent="0">
              <a:buNone/>
            </a:pPr>
            <a:r>
              <a:rPr lang="en-US" sz="2400" dirty="0">
                <a:latin typeface="Calibri" charset="0"/>
                <a:ea typeface="Calibri" charset="0"/>
                <a:cs typeface="Calibri" charset="0"/>
              </a:rPr>
              <a:t>A. Attacks fulfilling criteria for 1.2 Migraine with aura  and criterion B </a:t>
            </a:r>
            <a:br>
              <a:rPr lang="en-US" sz="2400" dirty="0">
                <a:latin typeface="Calibri" charset="0"/>
                <a:ea typeface="Calibri" charset="0"/>
                <a:cs typeface="Calibri" charset="0"/>
              </a:rPr>
            </a:br>
            <a:r>
              <a:rPr lang="en-US" sz="2400" dirty="0">
                <a:latin typeface="Calibri" charset="0"/>
                <a:ea typeface="Calibri" charset="0"/>
                <a:cs typeface="Calibri" charset="0"/>
              </a:rPr>
              <a:t>below</a:t>
            </a:r>
          </a:p>
          <a:p>
            <a:pPr marL="0" indent="0">
              <a:buNone/>
            </a:pPr>
            <a:r>
              <a:rPr lang="en-US" sz="2400" dirty="0">
                <a:latin typeface="Calibri" charset="0"/>
                <a:ea typeface="Calibri" charset="0"/>
                <a:cs typeface="Calibri" charset="0"/>
              </a:rPr>
              <a:t>B. Aura characterized by both of the following:</a:t>
            </a:r>
          </a:p>
          <a:p>
            <a:pPr marL="0" indent="0">
              <a:buNone/>
            </a:pPr>
            <a:r>
              <a:rPr lang="en-US" sz="2400" dirty="0">
                <a:latin typeface="Calibri" charset="0"/>
                <a:ea typeface="Calibri" charset="0"/>
                <a:cs typeface="Calibri" charset="0"/>
              </a:rPr>
              <a:t>1. fully reversible, monocular, positive and/or negative visual </a:t>
            </a:r>
            <a:br>
              <a:rPr lang="en-US" sz="2400" dirty="0">
                <a:latin typeface="Calibri" charset="0"/>
                <a:ea typeface="Calibri" charset="0"/>
                <a:cs typeface="Calibri" charset="0"/>
              </a:rPr>
            </a:br>
            <a:r>
              <a:rPr lang="en-US" sz="2400" dirty="0">
                <a:latin typeface="Calibri" charset="0"/>
                <a:ea typeface="Calibri" charset="0"/>
                <a:cs typeface="Calibri" charset="0"/>
              </a:rPr>
              <a:t>phenomena (e. g. scintillations, scotomata or blindness) confirmed </a:t>
            </a:r>
            <a:br>
              <a:rPr lang="en-US" sz="2400" dirty="0">
                <a:latin typeface="Calibri" charset="0"/>
                <a:ea typeface="Calibri" charset="0"/>
                <a:cs typeface="Calibri" charset="0"/>
              </a:rPr>
            </a:br>
            <a:r>
              <a:rPr lang="en-US" sz="2400" dirty="0">
                <a:latin typeface="Calibri" charset="0"/>
                <a:ea typeface="Calibri" charset="0"/>
                <a:cs typeface="Calibri" charset="0"/>
              </a:rPr>
              <a:t>during an attack by either or both of the following: a. clinical visual </a:t>
            </a:r>
            <a:br>
              <a:rPr lang="en-US" sz="2400" dirty="0">
                <a:latin typeface="Calibri" charset="0"/>
                <a:ea typeface="Calibri" charset="0"/>
                <a:cs typeface="Calibri" charset="0"/>
              </a:rPr>
            </a:br>
            <a:r>
              <a:rPr lang="en-US" sz="2400" dirty="0">
                <a:latin typeface="Calibri" charset="0"/>
                <a:ea typeface="Calibri" charset="0"/>
                <a:cs typeface="Calibri" charset="0"/>
              </a:rPr>
              <a:t>field examination; b. the patient’s drawing of a monocular field defect </a:t>
            </a:r>
            <a:br>
              <a:rPr lang="en-US" sz="2400" dirty="0">
                <a:latin typeface="Calibri" charset="0"/>
                <a:ea typeface="Calibri" charset="0"/>
                <a:cs typeface="Calibri" charset="0"/>
              </a:rPr>
            </a:br>
            <a:r>
              <a:rPr lang="en-US" sz="2400" dirty="0">
                <a:latin typeface="Calibri" charset="0"/>
                <a:ea typeface="Calibri" charset="0"/>
                <a:cs typeface="Calibri" charset="0"/>
              </a:rPr>
              <a:t>(made after clear instruction)</a:t>
            </a:r>
          </a:p>
          <a:p>
            <a:pPr marL="0" indent="0">
              <a:buNone/>
            </a:pPr>
            <a:r>
              <a:rPr lang="en-US" sz="2400" dirty="0">
                <a:latin typeface="Calibri" charset="0"/>
                <a:ea typeface="Calibri" charset="0"/>
                <a:cs typeface="Calibri" charset="0"/>
              </a:rPr>
              <a:t>2. at least two of the following: a. spreading gradually over  5 minutes; </a:t>
            </a:r>
            <a:br>
              <a:rPr lang="en-US" sz="2400" dirty="0">
                <a:latin typeface="Calibri" charset="0"/>
                <a:ea typeface="Calibri" charset="0"/>
                <a:cs typeface="Calibri" charset="0"/>
              </a:rPr>
            </a:br>
            <a:r>
              <a:rPr lang="en-US" sz="2400" dirty="0">
                <a:latin typeface="Calibri" charset="0"/>
                <a:ea typeface="Calibri" charset="0"/>
                <a:cs typeface="Calibri" charset="0"/>
              </a:rPr>
              <a:t>b. symptoms last 5-60 minutes; c. accompanied, or followed within </a:t>
            </a:r>
            <a:br>
              <a:rPr lang="en-US" sz="2400" dirty="0">
                <a:latin typeface="Calibri" charset="0"/>
                <a:ea typeface="Calibri" charset="0"/>
                <a:cs typeface="Calibri" charset="0"/>
              </a:rPr>
            </a:br>
            <a:r>
              <a:rPr lang="en-US" sz="2400" dirty="0">
                <a:latin typeface="Calibri" charset="0"/>
                <a:ea typeface="Calibri" charset="0"/>
                <a:cs typeface="Calibri" charset="0"/>
              </a:rPr>
              <a:t>60 minutes, by headache</a:t>
            </a:r>
          </a:p>
          <a:p>
            <a:pPr marL="0" indent="0">
              <a:buNone/>
            </a:pPr>
            <a:r>
              <a:rPr lang="en-US" sz="2400" dirty="0">
                <a:latin typeface="Calibri" charset="0"/>
                <a:ea typeface="Calibri" charset="0"/>
                <a:cs typeface="Calibri" charset="0"/>
              </a:rPr>
              <a:t>C. Not better accounted for by another ICHD-3 diagnosis, and other </a:t>
            </a:r>
            <a:br>
              <a:rPr lang="en-US" sz="2400" dirty="0">
                <a:latin typeface="Calibri" charset="0"/>
                <a:ea typeface="Calibri" charset="0"/>
                <a:cs typeface="Calibri" charset="0"/>
              </a:rPr>
            </a:br>
            <a:r>
              <a:rPr lang="en-US" sz="2400" dirty="0">
                <a:latin typeface="Calibri" charset="0"/>
                <a:ea typeface="Calibri" charset="0"/>
                <a:cs typeface="Calibri" charset="0"/>
              </a:rPr>
              <a:t>causes of amaurosis fugax have been excluded</a:t>
            </a:r>
          </a:p>
          <a:p>
            <a:endParaRPr lang="en-US" sz="2400" dirty="0"/>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1.2.4 Retinal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AEDCD38B-A4FD-4BB0-B28F-2EF231E78C4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68313" y="1447800"/>
            <a:ext cx="8280400" cy="4648200"/>
          </a:xfrm>
        </p:spPr>
        <p:txBody>
          <a:bodyPr>
            <a:normAutofit/>
          </a:bodyPr>
          <a:lstStyle/>
          <a:p>
            <a:pPr marL="0" indent="0">
              <a:buNone/>
            </a:pPr>
            <a:r>
              <a:rPr lang="en-US" sz="2400" b="1" i="1" dirty="0"/>
              <a:t>Comments:</a:t>
            </a:r>
            <a:endParaRPr lang="en-US" sz="2400" i="1" dirty="0"/>
          </a:p>
          <a:p>
            <a:r>
              <a:rPr lang="en-US" sz="2400" dirty="0"/>
              <a:t>Many patients who complain of monocular visual disturbance </a:t>
            </a:r>
            <a:br>
              <a:rPr lang="en-US" sz="2400" dirty="0"/>
            </a:br>
            <a:r>
              <a:rPr lang="en-US" sz="2400" dirty="0"/>
              <a:t>in fact have hemianopia. </a:t>
            </a:r>
          </a:p>
          <a:p>
            <a:r>
              <a:rPr lang="en-US" sz="2400" dirty="0"/>
              <a:t>Some cases without headache have been reported, but </a:t>
            </a:r>
            <a:br>
              <a:rPr lang="en-US" sz="2400" dirty="0"/>
            </a:br>
            <a:r>
              <a:rPr lang="en-US" sz="2400" dirty="0"/>
              <a:t>migraine as the underlying </a:t>
            </a:r>
            <a:r>
              <a:rPr lang="en-US" sz="2400" dirty="0" err="1"/>
              <a:t>aetiology</a:t>
            </a:r>
            <a:r>
              <a:rPr lang="en-US" sz="2400" dirty="0"/>
              <a:t> cannot be ascertained.</a:t>
            </a:r>
          </a:p>
          <a:p>
            <a:r>
              <a:rPr lang="en-US" sz="2400" dirty="0"/>
              <a:t>1.2.4 </a:t>
            </a:r>
            <a:r>
              <a:rPr lang="en-US" sz="2400" i="1" dirty="0"/>
              <a:t>Retinal migraine </a:t>
            </a:r>
            <a:r>
              <a:rPr lang="en-US" sz="2400" dirty="0"/>
              <a:t>is an extremely rare cause of transient </a:t>
            </a:r>
            <a:br>
              <a:rPr lang="en-US" sz="2400" dirty="0"/>
            </a:br>
            <a:r>
              <a:rPr lang="en-US" sz="2400" dirty="0"/>
              <a:t>monocular visual loss. Appropriate investigations are required </a:t>
            </a:r>
            <a:br>
              <a:rPr lang="en-US" sz="2400" dirty="0"/>
            </a:br>
            <a:r>
              <a:rPr lang="en-US" sz="2400" dirty="0"/>
              <a:t>to exclude other causes of transient monocular blindness.</a:t>
            </a:r>
          </a:p>
          <a:p>
            <a:endParaRPr lang="en-US" sz="2400" dirty="0"/>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1.2.4 Retinal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170E69D9-49C8-403C-89AB-A51E6CE6969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539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8313" y="1447800"/>
            <a:ext cx="8280400" cy="4648200"/>
          </a:xfrm>
          <a:prstGeom prst="rect">
            <a:avLst/>
          </a:prstGeom>
          <a:noFill/>
          <a:ln w="9525">
            <a:noFill/>
            <a:miter lim="800000"/>
            <a:headEnd/>
            <a:tailEnd/>
          </a:ln>
          <a:effectLst/>
        </p:spPr>
        <p:txBody>
          <a:bodyPr/>
          <a:lstStyle/>
          <a:p>
            <a:pPr marL="342900" indent="-342900">
              <a:spcBef>
                <a:spcPts val="0"/>
              </a:spcBef>
              <a:defRPr/>
            </a:pPr>
            <a:r>
              <a:rPr lang="en-GB" sz="2200" kern="0" dirty="0">
                <a:latin typeface="+mn-lt"/>
              </a:rPr>
              <a:t>A.	Headache (TTH-like and/or migraine-like) on ≥15 d/mo for &gt;3 </a:t>
            </a:r>
            <a:r>
              <a:rPr lang="en-GB" sz="2200" kern="0" dirty="0" err="1">
                <a:latin typeface="+mn-lt"/>
              </a:rPr>
              <a:t>mo</a:t>
            </a:r>
            <a:r>
              <a:rPr lang="en-GB" sz="2200" kern="0" dirty="0">
                <a:latin typeface="+mn-lt"/>
              </a:rPr>
              <a:t> </a:t>
            </a:r>
            <a:br>
              <a:rPr lang="en-GB" sz="2200" kern="0" dirty="0">
                <a:latin typeface="+mn-lt"/>
              </a:rPr>
            </a:br>
            <a:r>
              <a:rPr lang="en-GB" sz="2200" kern="0" dirty="0">
                <a:latin typeface="+mn-lt"/>
              </a:rPr>
              <a:t>and fulfilling criteria B and C</a:t>
            </a:r>
          </a:p>
          <a:p>
            <a:pPr marL="355600" indent="-355600">
              <a:spcBef>
                <a:spcPts val="0"/>
              </a:spcBef>
              <a:defRPr/>
            </a:pPr>
            <a:r>
              <a:rPr lang="en-GB" sz="2200" kern="0" dirty="0">
                <a:latin typeface="+mn-lt"/>
              </a:rPr>
              <a:t>B. In a patient who has had ≥5 attacks fulfilling criteria B-D for </a:t>
            </a:r>
            <a:br>
              <a:rPr lang="en-GB" sz="2200" kern="0" dirty="0">
                <a:latin typeface="+mn-lt"/>
              </a:rPr>
            </a:br>
            <a:r>
              <a:rPr lang="en-GB" sz="2200" kern="0" dirty="0">
                <a:latin typeface="+mn-lt"/>
              </a:rPr>
              <a:t>1.1 </a:t>
            </a:r>
            <a:r>
              <a:rPr lang="en-GB" sz="2200" i="1" kern="0" dirty="0">
                <a:latin typeface="+mn-lt"/>
              </a:rPr>
              <a:t>Migraine without </a:t>
            </a:r>
            <a:r>
              <a:rPr lang="en-GB" sz="2200" i="1" kern="0" dirty="0"/>
              <a:t> </a:t>
            </a:r>
            <a:r>
              <a:rPr lang="en-GB" sz="2200" i="1" kern="0" dirty="0">
                <a:latin typeface="+mn-lt"/>
              </a:rPr>
              <a:t>aura </a:t>
            </a:r>
            <a:r>
              <a:rPr lang="en-GB" sz="2200" kern="0" dirty="0">
                <a:latin typeface="+mn-lt"/>
              </a:rPr>
              <a:t>and/or criteria B and C for 1.2 </a:t>
            </a:r>
            <a:r>
              <a:rPr lang="en-GB" sz="2200" i="1" kern="0" dirty="0">
                <a:latin typeface="+mn-lt"/>
              </a:rPr>
              <a:t>Migraine with aura</a:t>
            </a:r>
          </a:p>
          <a:p>
            <a:pPr marL="457200" indent="-457200">
              <a:spcBef>
                <a:spcPts val="0"/>
              </a:spcBef>
              <a:defRPr/>
            </a:pPr>
            <a:r>
              <a:rPr lang="en-GB" sz="2200" kern="0" dirty="0">
                <a:latin typeface="+mn-lt"/>
              </a:rPr>
              <a:t>C. On ≥8 d/mo for &gt;3 mo fulfilling any of the following:</a:t>
            </a:r>
          </a:p>
          <a:p>
            <a:pPr marL="355600" indent="-355600">
              <a:spcBef>
                <a:spcPts val="0"/>
              </a:spcBef>
              <a:defRPr/>
            </a:pPr>
            <a:r>
              <a:rPr lang="en-GB" sz="2200" kern="0" dirty="0">
                <a:latin typeface="+mn-lt"/>
              </a:rPr>
              <a:t>	1. criteria C and D for 1.1 </a:t>
            </a:r>
            <a:r>
              <a:rPr lang="en-GB" sz="2200" i="1" kern="0" dirty="0">
                <a:latin typeface="+mn-lt"/>
              </a:rPr>
              <a:t>Migraine without aura</a:t>
            </a:r>
          </a:p>
          <a:p>
            <a:pPr marL="355600" indent="-355600">
              <a:spcBef>
                <a:spcPts val="0"/>
              </a:spcBef>
              <a:defRPr/>
            </a:pPr>
            <a:r>
              <a:rPr lang="en-GB" sz="2200" kern="0" dirty="0">
                <a:latin typeface="+mn-lt"/>
              </a:rPr>
              <a:t>	2. criteria B and C for 1.2 </a:t>
            </a:r>
            <a:r>
              <a:rPr lang="en-GB" sz="2200" i="1" kern="0" dirty="0">
                <a:latin typeface="+mn-lt"/>
              </a:rPr>
              <a:t>Migraine with aura</a:t>
            </a:r>
          </a:p>
          <a:p>
            <a:pPr marL="355600" indent="-355600">
              <a:spcBef>
                <a:spcPts val="0"/>
              </a:spcBef>
              <a:defRPr/>
            </a:pPr>
            <a:r>
              <a:rPr lang="en-GB" sz="2200" kern="0" dirty="0">
                <a:latin typeface="+mn-lt"/>
              </a:rPr>
              <a:t>	3. believed by the patient to be migraine at onset and relieved by a triptan or ergot derivative</a:t>
            </a:r>
          </a:p>
          <a:p>
            <a:pPr marL="342900" indent="-342900">
              <a:spcBef>
                <a:spcPts val="0"/>
              </a:spcBef>
              <a:defRPr/>
            </a:pPr>
            <a:r>
              <a:rPr lang="en-GB" sz="2200" kern="0" dirty="0">
                <a:latin typeface="+mn-lt"/>
              </a:rPr>
              <a:t>D.	Not better accounted for by another ICHD-3 diagnosis</a:t>
            </a: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1.3 Chronic migraine</a:t>
            </a:r>
            <a:endParaRPr lang="ko-KR" altLang="en-US" sz="3600" b="1" dirty="0">
              <a:solidFill>
                <a:schemeClr val="accent1">
                  <a:lumMod val="50000"/>
                </a:schemeClr>
              </a:solidFill>
              <a:latin typeface="Calibri" panose="020F0502020204030204"/>
              <a:cs typeface="+mn-cs"/>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EA92ECE3-4AD9-4AFF-AF63-F322EE91519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1.3 Chronic migraine</a:t>
            </a:r>
            <a:endParaRPr lang="ko-KR" altLang="en-US" sz="3600" b="1" dirty="0">
              <a:solidFill>
                <a:schemeClr val="accent1">
                  <a:lumMod val="50000"/>
                </a:schemeClr>
              </a:solidFill>
              <a:latin typeface="Calibri" panose="020F0502020204030204"/>
              <a:cs typeface="+mn-cs"/>
            </a:endParaRPr>
          </a:p>
        </p:txBody>
      </p:sp>
      <p:sp>
        <p:nvSpPr>
          <p:cNvPr id="4" name="Rectangle 3"/>
          <p:cNvSpPr txBox="1">
            <a:spLocks noChangeArrowheads="1"/>
          </p:cNvSpPr>
          <p:nvPr/>
        </p:nvSpPr>
        <p:spPr>
          <a:xfrm>
            <a:off x="468313" y="1447800"/>
            <a:ext cx="8290204"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t>Comments:</a:t>
            </a:r>
            <a:endParaRPr lang="en-US" sz="2400" dirty="0"/>
          </a:p>
          <a:p>
            <a:r>
              <a:rPr lang="en-US" sz="2200" dirty="0"/>
              <a:t>The most common cause of symptoms suggestive of chronic migraine is medication overuse, as defined under 8.2 </a:t>
            </a:r>
            <a:r>
              <a:rPr lang="en-US" sz="2200" i="1" dirty="0"/>
              <a:t>Medication-overuse         headache</a:t>
            </a:r>
            <a:r>
              <a:rPr lang="en-US" sz="2200" dirty="0"/>
              <a:t>. </a:t>
            </a:r>
          </a:p>
          <a:p>
            <a:r>
              <a:rPr lang="en-US" sz="2200" dirty="0"/>
              <a:t>Around 50% of patients apparently with 1.3 </a:t>
            </a:r>
            <a:r>
              <a:rPr lang="en-US" sz="2200" i="1" dirty="0"/>
              <a:t>Chronic migraine </a:t>
            </a:r>
            <a:r>
              <a:rPr lang="en-US" sz="2200" dirty="0"/>
              <a:t>revert  to an episodic migraine type after drug withdrawal; such patients are in a sense wrongly diagnosed as 1.3 </a:t>
            </a:r>
            <a:r>
              <a:rPr lang="en-US" sz="2200" i="1" dirty="0"/>
              <a:t>Chronic migraine</a:t>
            </a:r>
            <a:r>
              <a:rPr lang="en-US" sz="2200" dirty="0"/>
              <a:t>. </a:t>
            </a:r>
          </a:p>
          <a:p>
            <a:r>
              <a:rPr lang="en-GB" sz="2200" kern="0" dirty="0"/>
              <a:t>Patients meeting criteria for 1.3 </a:t>
            </a:r>
            <a:r>
              <a:rPr lang="en-GB" sz="2200" i="1" kern="0" dirty="0"/>
              <a:t>Chronic migraine </a:t>
            </a:r>
            <a:r>
              <a:rPr lang="en-GB" sz="2200" kern="0" dirty="0"/>
              <a:t>and for </a:t>
            </a:r>
            <a:br>
              <a:rPr lang="en-GB" sz="2200" kern="0" dirty="0"/>
            </a:br>
            <a:r>
              <a:rPr lang="en-GB" sz="2200" kern="0" dirty="0"/>
              <a:t>8.2 </a:t>
            </a:r>
            <a:r>
              <a:rPr lang="en-GB" sz="2200" i="1" kern="0" dirty="0"/>
              <a:t>Medication-overuse headache </a:t>
            </a:r>
            <a:r>
              <a:rPr lang="en-GB" sz="2200" kern="0" dirty="0"/>
              <a:t>should be given both diagnoses.</a:t>
            </a:r>
          </a:p>
          <a:p>
            <a:r>
              <a:rPr lang="en-GB" sz="2200" kern="0" dirty="0"/>
              <a:t>After drug withdrawal, migraine will either revert to the episodic       subtype or remain chronic, and be re-diagnosed accordingly; in the    latter case, the diagnosis of 8.2 </a:t>
            </a:r>
            <a:r>
              <a:rPr lang="en-GB" sz="2200" i="1" kern="0" dirty="0"/>
              <a:t>Medication-overuse headache </a:t>
            </a:r>
            <a:r>
              <a:rPr lang="en-GB" sz="2200" kern="0" dirty="0"/>
              <a:t>may    be rescinded.</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C4257660-E6C0-44E8-9CB7-12CBC43B020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p:txBody>
          <a:bodyPr/>
          <a:lstStyle/>
          <a:p>
            <a:pPr defTabSz="857250">
              <a:buFontTx/>
              <a:buNone/>
            </a:pPr>
            <a:r>
              <a:rPr lang="en-GB" altLang="en-US" sz="2400" b="0" dirty="0"/>
              <a:t>1.4.1	Status </a:t>
            </a:r>
            <a:r>
              <a:rPr lang="en-GB" altLang="en-US" sz="2400" b="0" dirty="0" err="1"/>
              <a:t>migrainosus</a:t>
            </a:r>
            <a:endParaRPr lang="en-GB" altLang="en-US" sz="2400" b="0" dirty="0"/>
          </a:p>
          <a:p>
            <a:pPr defTabSz="857250">
              <a:buFontTx/>
              <a:buNone/>
            </a:pPr>
            <a:r>
              <a:rPr lang="en-GB" altLang="en-US" sz="2400" b="0" dirty="0"/>
              <a:t>1.4.2	Persistent aura without infarction</a:t>
            </a:r>
          </a:p>
          <a:p>
            <a:pPr defTabSz="857250">
              <a:buFontTx/>
              <a:buNone/>
            </a:pPr>
            <a:r>
              <a:rPr lang="en-GB" altLang="en-US" sz="2400" b="0" dirty="0"/>
              <a:t>1.4.3	</a:t>
            </a:r>
            <a:r>
              <a:rPr lang="en-GB" altLang="en-US" sz="2400" b="0" dirty="0" err="1"/>
              <a:t>Migrainous</a:t>
            </a:r>
            <a:r>
              <a:rPr lang="en-GB" altLang="en-US" sz="2400" b="0" dirty="0"/>
              <a:t> infarction</a:t>
            </a:r>
          </a:p>
          <a:p>
            <a:pPr defTabSz="857250">
              <a:buFontTx/>
              <a:buNone/>
            </a:pPr>
            <a:r>
              <a:rPr lang="en-GB" altLang="en-US" sz="2400" b="0" dirty="0"/>
              <a:t>1.4.4	Migraine aura-triggered seizure</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1.4 Complications of migraine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EA2716BD-9E5A-477B-89A6-0B57B934145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txBox="1">
            <a:spLocks noChangeArrowheads="1"/>
          </p:cNvSpPr>
          <p:nvPr/>
        </p:nvSpPr>
        <p:spPr bwMode="auto">
          <a:xfrm>
            <a:off x="468313" y="1447800"/>
            <a:ext cx="8280400" cy="4648200"/>
          </a:xfrm>
          <a:prstGeom prst="rect">
            <a:avLst/>
          </a:prstGeom>
          <a:noFill/>
          <a:ln w="9525">
            <a:noFill/>
            <a:miter lim="800000"/>
            <a:headEnd/>
            <a:tailEnd/>
          </a:ln>
        </p:spPr>
        <p:txBody>
          <a:bodyPr/>
          <a:lstStyle/>
          <a:p>
            <a:pPr marL="342900" indent="-342900">
              <a:defRPr/>
            </a:pPr>
            <a:r>
              <a:rPr lang="en-GB" sz="2400" dirty="0"/>
              <a:t>A.	A headache attack fulfilling criteria B and C</a:t>
            </a:r>
          </a:p>
          <a:p>
            <a:pPr marL="342900" indent="-342900">
              <a:defRPr/>
            </a:pPr>
            <a:r>
              <a:rPr lang="en-GB" sz="2400" dirty="0"/>
              <a:t>B.	In a patient with 1.1 </a:t>
            </a:r>
            <a:r>
              <a:rPr lang="en-GB" sz="2400" i="1" dirty="0"/>
              <a:t>Migraine without aura </a:t>
            </a:r>
            <a:r>
              <a:rPr lang="en-GB" sz="2400" dirty="0"/>
              <a:t>and/or </a:t>
            </a:r>
            <a:br>
              <a:rPr lang="en-GB" sz="2400" dirty="0"/>
            </a:br>
            <a:r>
              <a:rPr lang="en-GB" sz="2400" dirty="0"/>
              <a:t>1.2 </a:t>
            </a:r>
            <a:r>
              <a:rPr lang="en-GB" sz="2400" i="1" dirty="0"/>
              <a:t>Migraine with aura</a:t>
            </a:r>
            <a:r>
              <a:rPr lang="en-GB" sz="2400" dirty="0"/>
              <a:t>, and typical of previous attacks except for its duration and severity</a:t>
            </a:r>
          </a:p>
          <a:p>
            <a:pPr marL="342900" indent="-342900">
              <a:defRPr/>
            </a:pPr>
            <a:r>
              <a:rPr lang="en-GB" sz="2400" dirty="0"/>
              <a:t>C.	Both of the following characteristics:</a:t>
            </a:r>
          </a:p>
          <a:p>
            <a:pPr marL="342900" indent="-342900">
              <a:defRPr/>
            </a:pPr>
            <a:r>
              <a:rPr lang="en-GB" sz="2400" dirty="0"/>
              <a:t>	1. unremitting for &gt;72 h</a:t>
            </a:r>
          </a:p>
          <a:p>
            <a:pPr marL="342900" indent="-342900">
              <a:defRPr/>
            </a:pPr>
            <a:r>
              <a:rPr lang="en-GB" sz="2400" dirty="0"/>
              <a:t>	2. pain and/or associated symptoms are debilitating</a:t>
            </a:r>
          </a:p>
          <a:p>
            <a:pPr marL="342900" indent="-342900">
              <a:defRPr/>
            </a:pPr>
            <a:r>
              <a:rPr lang="en-GB" sz="2400" dirty="0"/>
              <a:t>D.	Not better accounted for by another ICHD-3 diagnosis</a:t>
            </a:r>
          </a:p>
          <a:p>
            <a:pPr marL="342900" indent="-342900">
              <a:defRPr/>
            </a:pPr>
            <a:endParaRPr lang="en-GB" dirty="0">
              <a:latin typeface="Georgia" pitchFamily="18" charset="0"/>
            </a:endParaRP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1.4.1 Status </a:t>
            </a:r>
            <a:r>
              <a:rPr lang="en-US" altLang="ko-KR" sz="3600" b="1" dirty="0" err="1">
                <a:solidFill>
                  <a:schemeClr val="accent1">
                    <a:lumMod val="50000"/>
                  </a:schemeClr>
                </a:solidFill>
                <a:latin typeface="Calibri" panose="020F0502020204030204"/>
                <a:cs typeface="+mn-cs"/>
              </a:rPr>
              <a:t>migrainosus</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07EFE820-BAB6-4CC4-9040-31D2E93EE8A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1.4.1 Status </a:t>
            </a:r>
            <a:r>
              <a:rPr lang="en-US" altLang="ko-KR" sz="3600" b="1" dirty="0" err="1">
                <a:solidFill>
                  <a:schemeClr val="accent1">
                    <a:lumMod val="50000"/>
                  </a:schemeClr>
                </a:solidFill>
                <a:latin typeface="Calibri" panose="020F0502020204030204"/>
                <a:cs typeface="+mn-cs"/>
              </a:rPr>
              <a:t>migrainosus</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t>Comments:</a:t>
            </a:r>
            <a:endParaRPr lang="en-US" sz="2400" dirty="0"/>
          </a:p>
          <a:p>
            <a:r>
              <a:rPr lang="en-US" sz="2400" dirty="0"/>
              <a:t>Remissions of up to 12 hours due to medication or sleep are     accepted.</a:t>
            </a:r>
          </a:p>
          <a:p>
            <a:r>
              <a:rPr lang="en-US" sz="2400" dirty="0"/>
              <a:t>Milder cases, not meeting criterion C2, are coded </a:t>
            </a:r>
            <a:br>
              <a:rPr lang="en-US" sz="2400" dirty="0"/>
            </a:br>
            <a:r>
              <a:rPr lang="en-US" sz="2400" dirty="0"/>
              <a:t>1.5.1 </a:t>
            </a:r>
            <a:r>
              <a:rPr lang="en-US" sz="2400" i="1" dirty="0"/>
              <a:t>Probable migraine without aura</a:t>
            </a:r>
            <a:r>
              <a:rPr lang="en-US" sz="2400" dirty="0"/>
              <a:t>.</a:t>
            </a:r>
          </a:p>
          <a:p>
            <a:r>
              <a:rPr lang="en-US" sz="2400" dirty="0"/>
              <a:t>Headache with the features of 1.4.1 </a:t>
            </a:r>
            <a:r>
              <a:rPr lang="en-US" sz="2400" i="1" dirty="0"/>
              <a:t>Status </a:t>
            </a:r>
            <a:r>
              <a:rPr lang="en-US" sz="2400" i="1" dirty="0" err="1"/>
              <a:t>migrainosus</a:t>
            </a:r>
            <a:r>
              <a:rPr lang="en-US" sz="2400" dirty="0"/>
              <a:t> may     often be caused by medication overuse. When headache in       these circumstances meets the criteria for 8.2 </a:t>
            </a:r>
            <a:r>
              <a:rPr lang="en-US" sz="2400" i="1" dirty="0"/>
              <a:t>Medication-        overuse headache</a:t>
            </a:r>
            <a:r>
              <a:rPr lang="en-US" sz="2400" dirty="0"/>
              <a:t>, code for this disorder and the relevant type or subtype of migraine but not for 1.4.1 </a:t>
            </a:r>
            <a:r>
              <a:rPr lang="en-US" sz="2400" i="1" dirty="0"/>
              <a:t>Status </a:t>
            </a:r>
            <a:r>
              <a:rPr lang="en-US" sz="2400" i="1" dirty="0" err="1"/>
              <a:t>migrainosus</a:t>
            </a:r>
            <a:r>
              <a:rPr lang="en-US" sz="2400" dirty="0"/>
              <a:t>. </a:t>
            </a:r>
            <a:endParaRPr lang="en-GB" sz="2400" kern="0" dirty="0"/>
          </a:p>
        </p:txBody>
      </p:sp>
      <p:sp>
        <p:nvSpPr>
          <p:cNvPr id="12" name="TextBox 7">
            <a:extLst>
              <a:ext uri="{FF2B5EF4-FFF2-40B4-BE49-F238E27FC236}">
                <a16:creationId xmlns:a16="http://schemas.microsoft.com/office/drawing/2014/main" id="{235522ED-457E-41BE-A093-4586AA9255D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41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txBox="1">
            <a:spLocks noChangeArrowheads="1"/>
          </p:cNvSpPr>
          <p:nvPr/>
        </p:nvSpPr>
        <p:spPr bwMode="auto">
          <a:xfrm>
            <a:off x="468313" y="1447800"/>
            <a:ext cx="8280400" cy="4648200"/>
          </a:xfrm>
          <a:prstGeom prst="rect">
            <a:avLst/>
          </a:prstGeom>
          <a:noFill/>
          <a:ln w="9525">
            <a:noFill/>
            <a:miter lim="800000"/>
            <a:headEnd/>
            <a:tailEnd/>
          </a:ln>
        </p:spPr>
        <p:txBody>
          <a:bodyPr/>
          <a:lstStyle/>
          <a:p>
            <a:r>
              <a:rPr lang="en-US" sz="2400" dirty="0"/>
              <a:t>A. A migraine attack fulfilling criteria B and C</a:t>
            </a:r>
          </a:p>
          <a:p>
            <a:r>
              <a:rPr lang="en-US" sz="2400" dirty="0"/>
              <a:t>B. Occurring in a patient with 1.2 </a:t>
            </a:r>
            <a:r>
              <a:rPr lang="en-US" sz="2400" i="1" dirty="0"/>
              <a:t>Migraine with aura</a:t>
            </a:r>
            <a:r>
              <a:rPr lang="en-US" sz="2400" dirty="0"/>
              <a:t> and </a:t>
            </a:r>
            <a:br>
              <a:rPr lang="en-US" sz="2400" dirty="0"/>
            </a:br>
            <a:r>
              <a:rPr lang="en-US" sz="2400" dirty="0"/>
              <a:t>typical of previous attacks except that one or more aura </a:t>
            </a:r>
            <a:br>
              <a:rPr lang="en-US" sz="2400" dirty="0"/>
            </a:br>
            <a:r>
              <a:rPr lang="en-US" sz="2400" dirty="0"/>
              <a:t>symptoms persists for &gt;60 minutes</a:t>
            </a:r>
          </a:p>
          <a:p>
            <a:r>
              <a:rPr lang="en-US" sz="2400" dirty="0"/>
              <a:t>C. Neuroimaging demonstrates </a:t>
            </a:r>
            <a:r>
              <a:rPr lang="en-US" sz="2400" dirty="0" err="1"/>
              <a:t>ischaemic</a:t>
            </a:r>
            <a:r>
              <a:rPr lang="en-US" sz="2400" dirty="0"/>
              <a:t> infarction in a relevant area</a:t>
            </a:r>
          </a:p>
          <a:p>
            <a:r>
              <a:rPr lang="en-US" sz="2400" dirty="0"/>
              <a:t>D. Not better accounted for by another ICHD-3 diagnosis</a:t>
            </a:r>
          </a:p>
          <a:p>
            <a:br>
              <a:rPr lang="en-US" sz="2400" dirty="0"/>
            </a:br>
            <a:endParaRPr lang="en-GB" dirty="0">
              <a:latin typeface="Georgia" pitchFamily="18" charset="0"/>
            </a:endParaRP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1.4.3 </a:t>
            </a:r>
            <a:r>
              <a:rPr lang="en-US" altLang="ko-KR" sz="3600" b="1" dirty="0" err="1">
                <a:solidFill>
                  <a:schemeClr val="accent1">
                    <a:lumMod val="50000"/>
                  </a:schemeClr>
                </a:solidFill>
                <a:latin typeface="Calibri" panose="020F0502020204030204"/>
                <a:cs typeface="+mn-cs"/>
              </a:rPr>
              <a:t>Migrainous</a:t>
            </a:r>
            <a:r>
              <a:rPr lang="en-US" altLang="ko-KR" sz="3600" b="1" dirty="0">
                <a:solidFill>
                  <a:schemeClr val="accent1">
                    <a:lumMod val="50000"/>
                  </a:schemeClr>
                </a:solidFill>
                <a:latin typeface="Calibri" panose="020F0502020204030204"/>
                <a:cs typeface="+mn-cs"/>
              </a:rPr>
              <a:t> infarction</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0262F752-7CEE-4F6A-8347-128E5BF6D8A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378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1.4.3 </a:t>
            </a:r>
            <a:r>
              <a:rPr lang="en-US" altLang="ko-KR" sz="3600" b="1" dirty="0" err="1">
                <a:solidFill>
                  <a:schemeClr val="accent1">
                    <a:lumMod val="50000"/>
                  </a:schemeClr>
                </a:solidFill>
                <a:latin typeface="Calibri" panose="020F0502020204030204"/>
                <a:cs typeface="+mn-cs"/>
              </a:rPr>
              <a:t>Migrainous</a:t>
            </a:r>
            <a:r>
              <a:rPr lang="en-US" altLang="ko-KR" sz="3600" b="1" dirty="0">
                <a:solidFill>
                  <a:schemeClr val="accent1">
                    <a:lumMod val="50000"/>
                  </a:schemeClr>
                </a:solidFill>
                <a:latin typeface="Calibri" panose="020F0502020204030204"/>
                <a:cs typeface="+mn-cs"/>
              </a:rPr>
              <a:t> infarction</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t>Comments:</a:t>
            </a:r>
            <a:endParaRPr lang="en-US" sz="2400" dirty="0"/>
          </a:p>
          <a:p>
            <a:r>
              <a:rPr lang="en-US" sz="2000" dirty="0" err="1"/>
              <a:t>Ischaemic</a:t>
            </a:r>
            <a:r>
              <a:rPr lang="en-US" sz="2000" dirty="0"/>
              <a:t> stroke in a migraine sufferer may be categorized as </a:t>
            </a:r>
            <a:br>
              <a:rPr lang="en-US" sz="2000" dirty="0"/>
            </a:br>
            <a:r>
              <a:rPr lang="en-US" sz="2000" dirty="0"/>
              <a:t>a) cerebral infarction of other cause coexisting with 1. </a:t>
            </a:r>
            <a:r>
              <a:rPr lang="en-US" sz="2000" i="1" dirty="0"/>
              <a:t>Migraine</a:t>
            </a:r>
            <a:r>
              <a:rPr lang="en-US" sz="2000" dirty="0"/>
              <a:t>, b) cerebral </a:t>
            </a:r>
            <a:br>
              <a:rPr lang="en-US" sz="2000" dirty="0"/>
            </a:br>
            <a:r>
              <a:rPr lang="en-US" sz="2000" dirty="0"/>
              <a:t>infarction of other cause presenting with symptoms resembling </a:t>
            </a:r>
            <a:br>
              <a:rPr lang="en-US" sz="2000" dirty="0"/>
            </a:br>
            <a:r>
              <a:rPr lang="en-US" sz="2000" dirty="0"/>
              <a:t>1.2 </a:t>
            </a:r>
            <a:r>
              <a:rPr lang="en-US" sz="2000" i="1" dirty="0"/>
              <a:t>Migraine with aura</a:t>
            </a:r>
            <a:r>
              <a:rPr lang="en-US" sz="2000" dirty="0"/>
              <a:t>, or c) cerebral infarction occurring during the course of a typical attack of 1.2 </a:t>
            </a:r>
            <a:r>
              <a:rPr lang="en-US" sz="2000" i="1" dirty="0"/>
              <a:t>Migraine with aura.</a:t>
            </a:r>
            <a:r>
              <a:rPr lang="en-US" sz="2000" dirty="0"/>
              <a:t> </a:t>
            </a:r>
            <a:br>
              <a:rPr lang="en-US" sz="2000" dirty="0"/>
            </a:br>
            <a:r>
              <a:rPr lang="en-US" sz="2000" dirty="0"/>
              <a:t>Only the last fulfils criteria for 1.4.3 </a:t>
            </a:r>
            <a:r>
              <a:rPr lang="en-US" sz="2000" i="1" dirty="0" err="1"/>
              <a:t>Migrainous</a:t>
            </a:r>
            <a:r>
              <a:rPr lang="en-US" sz="2000" i="1" dirty="0"/>
              <a:t> infarction</a:t>
            </a:r>
            <a:r>
              <a:rPr lang="en-US" sz="2000" dirty="0"/>
              <a:t>.</a:t>
            </a:r>
          </a:p>
          <a:p>
            <a:r>
              <a:rPr lang="en-US" sz="2000" dirty="0"/>
              <a:t>A two-fold increased risk of </a:t>
            </a:r>
            <a:r>
              <a:rPr lang="en-US" sz="2000" dirty="0" err="1"/>
              <a:t>ischaemic</a:t>
            </a:r>
            <a:r>
              <a:rPr lang="en-US" sz="2000" dirty="0"/>
              <a:t> stroke in patients with </a:t>
            </a:r>
            <a:br>
              <a:rPr lang="en-US" sz="2000" dirty="0"/>
            </a:br>
            <a:r>
              <a:rPr lang="en-US" sz="2000" dirty="0"/>
              <a:t>1.2 </a:t>
            </a:r>
            <a:r>
              <a:rPr lang="en-US" sz="2000" i="1" dirty="0"/>
              <a:t>Migraine with aura</a:t>
            </a:r>
            <a:r>
              <a:rPr lang="en-US" sz="2000" dirty="0"/>
              <a:t> has been demonstrated in several population-based studies. However, it should be noted that these infarctions are not </a:t>
            </a:r>
            <a:br>
              <a:rPr lang="en-US" sz="2000" dirty="0"/>
            </a:br>
            <a:r>
              <a:rPr lang="en-US" sz="2000" dirty="0" err="1"/>
              <a:t>migrainous</a:t>
            </a:r>
            <a:r>
              <a:rPr lang="en-US" sz="2000" dirty="0"/>
              <a:t> infarctions.</a:t>
            </a:r>
          </a:p>
          <a:p>
            <a:r>
              <a:rPr lang="en-US" sz="2000" dirty="0"/>
              <a:t>1.2 </a:t>
            </a:r>
            <a:r>
              <a:rPr lang="en-US" sz="2000" i="1" dirty="0"/>
              <a:t>Migraine with aura </a:t>
            </a:r>
            <a:r>
              <a:rPr lang="en-US" sz="2000" dirty="0"/>
              <a:t>may occur symptomatically due to cortical lesions</a:t>
            </a:r>
            <a:br>
              <a:rPr lang="en-US" sz="2000" dirty="0"/>
            </a:br>
            <a:r>
              <a:rPr lang="en-US" sz="2000" dirty="0"/>
              <a:t>including ischemic stroke. The causal relation between aura and ischemia is incompletely understood.</a:t>
            </a:r>
          </a:p>
          <a:p>
            <a:endParaRPr lang="en-GB" sz="2000" kern="0" dirty="0"/>
          </a:p>
        </p:txBody>
      </p:sp>
      <p:sp>
        <p:nvSpPr>
          <p:cNvPr id="12" name="TextBox 7">
            <a:extLst>
              <a:ext uri="{FF2B5EF4-FFF2-40B4-BE49-F238E27FC236}">
                <a16:creationId xmlns:a16="http://schemas.microsoft.com/office/drawing/2014/main" id="{7DDDFCD5-6393-467A-ABEE-30016145241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99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a:buFontTx/>
              <a:buNone/>
              <a:tabLst>
                <a:tab pos="952500" algn="l"/>
              </a:tabLst>
            </a:pPr>
            <a:r>
              <a:rPr lang="en-GB" altLang="en-US" sz="2400" b="0" dirty="0"/>
              <a:t>1.5.1</a:t>
            </a:r>
            <a:r>
              <a:rPr lang="en-GB" altLang="en-US" sz="2400" dirty="0"/>
              <a:t> </a:t>
            </a:r>
            <a:r>
              <a:rPr lang="en-GB" altLang="en-US" sz="2400" b="0" dirty="0"/>
              <a:t>Probable migraine without aura</a:t>
            </a:r>
          </a:p>
          <a:p>
            <a:pPr>
              <a:buFontTx/>
              <a:buNone/>
              <a:tabLst>
                <a:tab pos="952500" algn="l"/>
              </a:tabLst>
            </a:pPr>
            <a:r>
              <a:rPr lang="en-GB" altLang="en-US" sz="2400" b="0" dirty="0"/>
              <a:t>1.5.2</a:t>
            </a:r>
            <a:r>
              <a:rPr lang="en-GB" altLang="en-US" sz="2400" dirty="0"/>
              <a:t> </a:t>
            </a:r>
            <a:r>
              <a:rPr lang="en-GB" altLang="en-US" sz="2400" b="0" dirty="0"/>
              <a:t>Probable migraine with aura</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1.5 Probable migraine</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10D1719A-8B85-4EC3-AEA1-905CEFEC0C0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28649" y="1825625"/>
            <a:ext cx="8292067" cy="4351338"/>
          </a:xfrm>
        </p:spPr>
        <p:txBody>
          <a:bodyPr/>
          <a:lstStyle/>
          <a:p>
            <a:pPr>
              <a:buFontTx/>
              <a:buNone/>
            </a:pPr>
            <a:r>
              <a:rPr lang="da-DK" altLang="en-US" sz="2400" dirty="0"/>
              <a:t>Final chapter (14) for:</a:t>
            </a:r>
          </a:p>
          <a:p>
            <a:pPr>
              <a:buFontTx/>
              <a:buNone/>
            </a:pPr>
            <a:endParaRPr lang="da-DK" altLang="en-US" sz="2400" b="0" dirty="0">
              <a:solidFill>
                <a:schemeClr val="tx1"/>
              </a:solidFill>
            </a:endParaRPr>
          </a:p>
          <a:p>
            <a:r>
              <a:rPr lang="da-DK" altLang="en-US" sz="2400" b="0" dirty="0">
                <a:solidFill>
                  <a:schemeClr val="tx1"/>
                </a:solidFill>
              </a:rPr>
              <a:t>headache not elsewhere classified</a:t>
            </a:r>
          </a:p>
          <a:p>
            <a:pPr lvl="1"/>
            <a:r>
              <a:rPr lang="en-GB" altLang="en-US" sz="2400" dirty="0">
                <a:solidFill>
                  <a:srgbClr val="000000"/>
                </a:solidFill>
              </a:rPr>
              <a:t>headache entities still to be described</a:t>
            </a:r>
            <a:endParaRPr lang="da-DK" altLang="en-US" sz="2400" b="1" dirty="0">
              <a:solidFill>
                <a:schemeClr val="tx1"/>
              </a:solidFill>
            </a:endParaRPr>
          </a:p>
          <a:p>
            <a:r>
              <a:rPr lang="da-DK" altLang="en-US" sz="2400" b="0" dirty="0">
                <a:solidFill>
                  <a:schemeClr val="tx1"/>
                </a:solidFill>
              </a:rPr>
              <a:t>headache unspecified</a:t>
            </a:r>
            <a:endParaRPr lang="en-GB" altLang="en-US" sz="2400" dirty="0">
              <a:solidFill>
                <a:srgbClr val="000000"/>
              </a:solidFill>
            </a:endParaRPr>
          </a:p>
          <a:p>
            <a:pPr lvl="1">
              <a:spcAft>
                <a:spcPct val="50000"/>
              </a:spcAft>
            </a:pPr>
            <a:r>
              <a:rPr lang="en-GB" altLang="en-US" sz="2400" dirty="0">
                <a:solidFill>
                  <a:srgbClr val="000000"/>
                </a:solidFill>
              </a:rPr>
              <a:t>headaches known to be present but insufficiently described</a:t>
            </a:r>
            <a:endParaRPr lang="en-GB" altLang="en-US" sz="2400" i="1" dirty="0">
              <a:solidFill>
                <a:srgbClr val="000000"/>
              </a:solidFill>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5"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DA7563B3-9240-4B56-8ABE-67FB31D52BD3}"/>
              </a:ext>
            </a:extLst>
          </p:cNvPr>
          <p:cNvSpPr>
            <a:spLocks noGrp="1" noChangeArrowheads="1"/>
          </p:cNvSpPr>
          <p:nvPr>
            <p:ph type="title"/>
          </p:nvPr>
        </p:nvSpPr>
        <p:spPr>
          <a:xfrm>
            <a:off x="628650" y="1"/>
            <a:ext cx="7886700" cy="971550"/>
          </a:xfrm>
        </p:spPr>
        <p:txBody>
          <a:bodyPr vert="horz" lIns="91440" tIns="45720" rIns="91440" bIns="45720" rtlCol="0" anchor="ctr">
            <a:normAutofit/>
          </a:bodyPr>
          <a:lstStyle/>
          <a:p>
            <a:pPr algn="ctr">
              <a:spcAft>
                <a:spcPts val="1200"/>
              </a:spcAft>
            </a:pPr>
            <a:r>
              <a:rPr lang="da-DK" altLang="en-US" sz="4000" b="1" dirty="0">
                <a:solidFill>
                  <a:schemeClr val="accent1">
                    <a:lumMod val="50000"/>
                  </a:schemeClr>
                </a:solidFill>
                <a:latin typeface="Calibri" panose="020F0502020204030204"/>
                <a:cs typeface="+mn-cs"/>
              </a:rPr>
              <a:t>Structure</a:t>
            </a:r>
            <a:endParaRPr lang="en-GB" altLang="en-US" sz="4000" b="1" dirty="0">
              <a:solidFill>
                <a:schemeClr val="accent1">
                  <a:lumMod val="50000"/>
                </a:schemeClr>
              </a:solidFill>
              <a:latin typeface="Calibri" panose="020F0502020204030204"/>
              <a:cs typeface="+mn-cs"/>
            </a:endParaRPr>
          </a:p>
        </p:txBody>
      </p:sp>
      <p:sp>
        <p:nvSpPr>
          <p:cNvPr id="9" name="TextBox 7">
            <a:extLst>
              <a:ext uri="{FF2B5EF4-FFF2-40B4-BE49-F238E27FC236}">
                <a16:creationId xmlns:a16="http://schemas.microsoft.com/office/drawing/2014/main" id="{D2AF89B6-AA6C-406B-B10C-5A75F60B892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120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1.5 Probable migraine</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t>Comments:</a:t>
            </a:r>
            <a:endParaRPr lang="en-US" sz="2400" dirty="0"/>
          </a:p>
          <a:p>
            <a:r>
              <a:rPr lang="en-US" sz="2400" dirty="0"/>
              <a:t>In making a headache diagnosis, attacks that fulfil criteria for    both 2. </a:t>
            </a:r>
            <a:r>
              <a:rPr lang="en-US" sz="2400" i="1" dirty="0"/>
              <a:t>Tension-type headache</a:t>
            </a:r>
            <a:r>
              <a:rPr lang="en-US" sz="2400" dirty="0"/>
              <a:t> and 1.5 </a:t>
            </a:r>
            <a:r>
              <a:rPr lang="en-US" sz="2400" i="1" dirty="0"/>
              <a:t>Probable migraine</a:t>
            </a:r>
            <a:r>
              <a:rPr lang="en-US" sz="2400" dirty="0"/>
              <a:t> are   coded as the former in accordance with the general rule that a definite diagnosis always trumps a probable diagnosis. </a:t>
            </a:r>
          </a:p>
          <a:p>
            <a:r>
              <a:rPr lang="en-US" sz="2400" dirty="0"/>
              <a:t>However, in patients who already have a migraine diagnosis,     and where the issue is to count the number of attacks they are having (for example, as an outcome measure in a drug trial),     attacks fulfilling criteria for 1.5 </a:t>
            </a:r>
            <a:r>
              <a:rPr lang="en-US" sz="2400" i="1" dirty="0"/>
              <a:t>Probable migraine</a:t>
            </a:r>
            <a:r>
              <a:rPr lang="en-US" sz="2400" dirty="0"/>
              <a:t> should be      counted as migraine. </a:t>
            </a:r>
            <a:endParaRPr lang="en-GB" sz="2400" kern="0" dirty="0"/>
          </a:p>
        </p:txBody>
      </p:sp>
      <p:sp>
        <p:nvSpPr>
          <p:cNvPr id="11" name="TextBox 7">
            <a:extLst>
              <a:ext uri="{FF2B5EF4-FFF2-40B4-BE49-F238E27FC236}">
                <a16:creationId xmlns:a16="http://schemas.microsoft.com/office/drawing/2014/main" id="{D3DE0D54-DEA4-4F7B-913F-72E0B5D3E99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09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4213" y="1368425"/>
            <a:ext cx="8183340" cy="4724400"/>
          </a:xfrm>
        </p:spPr>
        <p:txBody>
          <a:bodyPr/>
          <a:lstStyle/>
          <a:p>
            <a:pPr marL="0" lvl="1" defTabSz="108000">
              <a:spcBef>
                <a:spcPct val="0"/>
              </a:spcBef>
              <a:spcAft>
                <a:spcPts val="0"/>
              </a:spcAft>
              <a:buFontTx/>
              <a:buNone/>
              <a:tabLst>
                <a:tab pos="108000" algn="l"/>
                <a:tab pos="252000" algn="l"/>
              </a:tabLst>
              <a:defRPr/>
            </a:pPr>
            <a:endParaRPr lang="en-GB" sz="2400" dirty="0">
              <a:solidFill>
                <a:schemeClr val="tx1"/>
              </a:solidFill>
            </a:endParaRPr>
          </a:p>
          <a:p>
            <a:pPr marL="0" lvl="1" defTabSz="108000">
              <a:spcBef>
                <a:spcPct val="0"/>
              </a:spcBef>
              <a:spcAft>
                <a:spcPts val="0"/>
              </a:spcAft>
              <a:buFontTx/>
              <a:buNone/>
              <a:tabLst>
                <a:tab pos="108000" algn="l"/>
                <a:tab pos="252000" algn="l"/>
              </a:tabLst>
              <a:defRPr/>
            </a:pPr>
            <a:r>
              <a:rPr lang="en-GB" sz="2400" dirty="0">
                <a:solidFill>
                  <a:schemeClr val="tx1"/>
                </a:solidFill>
              </a:rPr>
              <a:t>A.	Attacks fulfilling all but one of criteria A-D for</a:t>
            </a:r>
            <a:br>
              <a:rPr lang="en-GB" sz="2400" dirty="0">
                <a:solidFill>
                  <a:schemeClr val="tx1"/>
                </a:solidFill>
              </a:rPr>
            </a:br>
            <a:r>
              <a:rPr lang="en-GB" sz="2400" dirty="0">
                <a:solidFill>
                  <a:schemeClr val="tx1"/>
                </a:solidFill>
              </a:rPr>
              <a:t>1.1 </a:t>
            </a:r>
            <a:r>
              <a:rPr lang="en-GB" sz="2400" i="1" dirty="0">
                <a:solidFill>
                  <a:schemeClr val="tx1"/>
                </a:solidFill>
              </a:rPr>
              <a:t>Migraine without aura</a:t>
            </a:r>
          </a:p>
          <a:p>
            <a:pPr marL="0" lvl="1" defTabSz="108000">
              <a:spcBef>
                <a:spcPct val="0"/>
              </a:spcBef>
              <a:spcAft>
                <a:spcPts val="0"/>
              </a:spcAft>
              <a:buFontTx/>
              <a:buNone/>
              <a:tabLst>
                <a:tab pos="108000" algn="l"/>
                <a:tab pos="252000" algn="l"/>
              </a:tabLst>
              <a:defRPr/>
            </a:pPr>
            <a:r>
              <a:rPr lang="en-GB" sz="2400" dirty="0">
                <a:solidFill>
                  <a:schemeClr val="tx1"/>
                </a:solidFill>
              </a:rPr>
              <a:t>B. 	Not fulfilling ICHD-3 criteria for any other headache disorder</a:t>
            </a:r>
          </a:p>
          <a:p>
            <a:pPr marL="0" lvl="1" defTabSz="108000">
              <a:spcBef>
                <a:spcPct val="0"/>
              </a:spcBef>
              <a:spcAft>
                <a:spcPts val="0"/>
              </a:spcAft>
              <a:buFontTx/>
              <a:buNone/>
              <a:tabLst>
                <a:tab pos="108000" algn="l"/>
                <a:tab pos="252000" algn="l"/>
              </a:tabLst>
              <a:defRPr/>
            </a:pPr>
            <a:r>
              <a:rPr lang="en-GB" sz="2400" dirty="0">
                <a:solidFill>
                  <a:schemeClr val="tx1"/>
                </a:solidFill>
              </a:rPr>
              <a:t>C. 	Not better accounted for by another ICHD-3 diagnosis</a:t>
            </a:r>
            <a:endParaRPr lang="en-GB" dirty="0"/>
          </a:p>
          <a:p>
            <a:pPr lvl="1" defTabSz="419100">
              <a:spcBef>
                <a:spcPct val="0"/>
              </a:spcBef>
              <a:spcAft>
                <a:spcPts val="0"/>
              </a:spcAft>
              <a:buFontTx/>
              <a:buNone/>
              <a:tabLst>
                <a:tab pos="857250" algn="l"/>
                <a:tab pos="952500" algn="l"/>
              </a:tabLst>
              <a:defRPr/>
            </a:pPr>
            <a:endParaRPr lang="en-GB" sz="2400" b="1" dirty="0">
              <a:solidFill>
                <a:schemeClr val="tx1"/>
              </a:solidFill>
            </a:endParaRP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1.5.1 Probable migraine without aura</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C37839E1-ACAA-4086-B45A-E0FFC75AF4DD}"/>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799" y="1371600"/>
            <a:ext cx="8213651" cy="4724400"/>
          </a:xfrm>
        </p:spPr>
        <p:txBody>
          <a:bodyPr/>
          <a:lstStyle/>
          <a:p>
            <a:pPr defTabSz="419100">
              <a:spcBef>
                <a:spcPct val="0"/>
              </a:spcBef>
              <a:spcAft>
                <a:spcPts val="0"/>
              </a:spcAft>
              <a:buFontTx/>
              <a:buNone/>
              <a:tabLst>
                <a:tab pos="857250" algn="l"/>
                <a:tab pos="952500" algn="l"/>
              </a:tabLst>
              <a:defRPr/>
            </a:pPr>
            <a:endParaRPr lang="en-GB" sz="2400" dirty="0"/>
          </a:p>
          <a:p>
            <a:pPr marL="0" lvl="1" defTabSz="108000">
              <a:spcBef>
                <a:spcPct val="0"/>
              </a:spcBef>
              <a:spcAft>
                <a:spcPts val="0"/>
              </a:spcAft>
              <a:buFontTx/>
              <a:buNone/>
              <a:tabLst>
                <a:tab pos="108000" algn="l"/>
                <a:tab pos="252000" algn="l"/>
              </a:tabLst>
              <a:defRPr/>
            </a:pPr>
            <a:r>
              <a:rPr lang="en-GB" sz="2400" dirty="0">
                <a:solidFill>
                  <a:schemeClr val="tx1"/>
                </a:solidFill>
              </a:rPr>
              <a:t>A.	Attacks fulfilling all but one of criteria A-C for</a:t>
            </a:r>
            <a:br>
              <a:rPr lang="en-GB" sz="2400" dirty="0">
                <a:solidFill>
                  <a:schemeClr val="tx1"/>
                </a:solidFill>
              </a:rPr>
            </a:br>
            <a:r>
              <a:rPr lang="en-GB" sz="2400" dirty="0">
                <a:solidFill>
                  <a:schemeClr val="tx1"/>
                </a:solidFill>
              </a:rPr>
              <a:t>1.2 </a:t>
            </a:r>
            <a:r>
              <a:rPr lang="en-GB" sz="2400" i="1" dirty="0">
                <a:solidFill>
                  <a:schemeClr val="tx1"/>
                </a:solidFill>
              </a:rPr>
              <a:t>Migraine with aura </a:t>
            </a:r>
            <a:r>
              <a:rPr lang="en-GB" sz="2400" dirty="0">
                <a:solidFill>
                  <a:schemeClr val="tx1"/>
                </a:solidFill>
              </a:rPr>
              <a:t>or any of its </a:t>
            </a:r>
            <a:r>
              <a:rPr lang="en-GB" sz="2400" dirty="0" err="1">
                <a:solidFill>
                  <a:schemeClr val="tx1"/>
                </a:solidFill>
              </a:rPr>
              <a:t>subforms</a:t>
            </a:r>
            <a:endParaRPr lang="en-GB" sz="2400" dirty="0">
              <a:solidFill>
                <a:schemeClr val="tx1"/>
              </a:solidFill>
            </a:endParaRPr>
          </a:p>
          <a:p>
            <a:pPr marL="0" lvl="1" defTabSz="108000">
              <a:spcBef>
                <a:spcPct val="0"/>
              </a:spcBef>
              <a:spcAft>
                <a:spcPts val="0"/>
              </a:spcAft>
              <a:buFontTx/>
              <a:buNone/>
              <a:tabLst>
                <a:tab pos="108000" algn="l"/>
                <a:tab pos="252000" algn="l"/>
              </a:tabLst>
              <a:defRPr/>
            </a:pPr>
            <a:r>
              <a:rPr lang="en-GB" sz="2400" dirty="0">
                <a:solidFill>
                  <a:schemeClr val="tx1"/>
                </a:solidFill>
              </a:rPr>
              <a:t>B. Not fulfilling ICHD-3 criteria for any other headache disorder</a:t>
            </a:r>
          </a:p>
          <a:p>
            <a:pPr marL="0" lvl="1" defTabSz="108000">
              <a:spcBef>
                <a:spcPct val="0"/>
              </a:spcBef>
              <a:spcAft>
                <a:spcPts val="0"/>
              </a:spcAft>
              <a:buFontTx/>
              <a:buNone/>
              <a:tabLst>
                <a:tab pos="108000" algn="l"/>
                <a:tab pos="252000" algn="l"/>
              </a:tabLst>
              <a:defRPr/>
            </a:pPr>
            <a:r>
              <a:rPr lang="en-GB" sz="2400" dirty="0">
                <a:solidFill>
                  <a:schemeClr val="tx1"/>
                </a:solidFill>
              </a:rPr>
              <a:t>C. 	Not better accounted for by another ICHD-3 diagnosis</a:t>
            </a:r>
          </a:p>
          <a:p>
            <a:pPr lvl="1" defTabSz="419100">
              <a:spcBef>
                <a:spcPct val="0"/>
              </a:spcBef>
              <a:buFontTx/>
              <a:buNone/>
              <a:tabLst>
                <a:tab pos="857250" algn="l"/>
                <a:tab pos="952500" algn="l"/>
              </a:tabLst>
              <a:defRPr/>
            </a:pPr>
            <a:endParaRPr lang="en-GB" sz="2400" b="1" dirty="0">
              <a:solidFill>
                <a:schemeClr val="tx1"/>
              </a:solidFill>
            </a:endParaRP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1.5.2 Probable migraine with aura</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C64A81BD-641C-42D5-82E1-52B07B4B8DE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pPr defTabSz="857250">
              <a:buFontTx/>
              <a:buNone/>
            </a:pPr>
            <a:r>
              <a:rPr lang="en-GB" altLang="en-US" sz="2400" b="0" dirty="0"/>
              <a:t>1.6.1 Recurrent gastrointestinal disturbance</a:t>
            </a:r>
          </a:p>
          <a:p>
            <a:pPr defTabSz="857250">
              <a:buFontTx/>
              <a:buNone/>
            </a:pPr>
            <a:r>
              <a:rPr lang="en-GB" altLang="en-US" sz="2400" b="0" dirty="0"/>
              <a:t>	1.6.1.1 Cyclic vomiting syndrome</a:t>
            </a:r>
          </a:p>
          <a:p>
            <a:pPr defTabSz="857250">
              <a:buFontTx/>
              <a:buNone/>
            </a:pPr>
            <a:r>
              <a:rPr lang="en-GB" altLang="en-US" sz="2400" b="0" dirty="0"/>
              <a:t>	1.6.1.2 Abdominal migraine</a:t>
            </a:r>
          </a:p>
          <a:p>
            <a:pPr defTabSz="857250">
              <a:buFontTx/>
              <a:buNone/>
            </a:pPr>
            <a:r>
              <a:rPr lang="en-GB" altLang="en-US" sz="2400" b="0" dirty="0"/>
              <a:t>1.6.2 Benign paroxysmal vertigo</a:t>
            </a:r>
          </a:p>
          <a:p>
            <a:pPr defTabSz="857250">
              <a:buFontTx/>
              <a:buNone/>
            </a:pPr>
            <a:r>
              <a:rPr lang="en-GB" altLang="en-US" sz="2400" b="0" dirty="0"/>
              <a:t>1.6.3 Benign paroxysmal torticollis</a:t>
            </a:r>
          </a:p>
        </p:txBody>
      </p:sp>
      <p:sp>
        <p:nvSpPr>
          <p:cNvPr id="4" name="제목 1"/>
          <p:cNvSpPr txBox="1">
            <a:spLocks/>
          </p:cNvSpPr>
          <p:nvPr/>
        </p:nvSpPr>
        <p:spPr>
          <a:xfrm>
            <a:off x="342897" y="32437"/>
            <a:ext cx="8458203" cy="939113"/>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dirty="0">
                <a:solidFill>
                  <a:schemeClr val="accent1">
                    <a:lumMod val="50000"/>
                  </a:schemeClr>
                </a:solidFill>
                <a:latin typeface="Calibri" panose="020F0502020204030204"/>
                <a:cs typeface="+mn-cs"/>
              </a:rPr>
              <a:t>1.6 Episodic syndromes that may be associated with migraine</a:t>
            </a:r>
            <a:endParaRPr lang="ko-KR" altLang="en-US" sz="32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576D3318-1688-4879-9921-754C1CA618C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a:buFontTx/>
              <a:buNone/>
              <a:tabLst>
                <a:tab pos="666750" algn="l"/>
              </a:tabLst>
            </a:pPr>
            <a:r>
              <a:rPr lang="en-GB" altLang="en-US" sz="2400" b="0" dirty="0"/>
              <a:t>2.1 Infrequent episodic tension-type headache</a:t>
            </a:r>
          </a:p>
          <a:p>
            <a:pPr>
              <a:buFontTx/>
              <a:buNone/>
              <a:tabLst>
                <a:tab pos="666750" algn="l"/>
              </a:tabLst>
            </a:pPr>
            <a:r>
              <a:rPr lang="en-GB" altLang="en-US" sz="2400" b="0" dirty="0"/>
              <a:t>2.2 Frequent episodic tension-type headache</a:t>
            </a:r>
          </a:p>
          <a:p>
            <a:pPr>
              <a:buFontTx/>
              <a:buNone/>
              <a:tabLst>
                <a:tab pos="666750" algn="l"/>
              </a:tabLst>
            </a:pPr>
            <a:r>
              <a:rPr lang="en-GB" altLang="en-US" sz="2400" b="0" dirty="0"/>
              <a:t>2.3 Chronic tension-type headache</a:t>
            </a:r>
          </a:p>
          <a:p>
            <a:pPr>
              <a:buFontTx/>
              <a:buNone/>
              <a:tabLst>
                <a:tab pos="666750" algn="l"/>
              </a:tabLst>
            </a:pPr>
            <a:r>
              <a:rPr lang="en-GB" altLang="en-US" sz="2400" b="0" dirty="0"/>
              <a:t>2.4 Probable tension-type headache</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 Tension-type headache (TTH)</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D6FA894A-A1CC-4367-92CE-A769FDEF7C8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 Tension-type headache (TTH)</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Comments</a:t>
            </a:r>
          </a:p>
          <a:p>
            <a:r>
              <a:rPr lang="en-US" sz="2000" i="1" dirty="0"/>
              <a:t>Tension-type headache</a:t>
            </a:r>
            <a:r>
              <a:rPr lang="en-US" sz="2000" dirty="0"/>
              <a:t> is very common, with a lifetime prevalence in the     general population ranging in different studies between 30% and 78%. It has a high socio-economic impact.</a:t>
            </a:r>
          </a:p>
          <a:p>
            <a:r>
              <a:rPr lang="en-US" sz="2000" dirty="0"/>
              <a:t>The exact mechanisms of 2. </a:t>
            </a:r>
            <a:r>
              <a:rPr lang="en-US" sz="2000" i="1" dirty="0"/>
              <a:t>Tension-type headache</a:t>
            </a:r>
            <a:r>
              <a:rPr lang="en-US" sz="2000" dirty="0"/>
              <a:t> are not known.               Peripheral pain mechanisms are most likely to play a role in 2.1 </a:t>
            </a:r>
            <a:r>
              <a:rPr lang="en-US" sz="2000" i="1" dirty="0"/>
              <a:t>Infrequent   episodic tension-type headache</a:t>
            </a:r>
            <a:r>
              <a:rPr lang="en-US" sz="2000" dirty="0"/>
              <a:t> and 2.2 </a:t>
            </a:r>
            <a:r>
              <a:rPr lang="en-US" sz="2000" i="1" dirty="0"/>
              <a:t>Frequent episodic tension-type         headache,</a:t>
            </a:r>
            <a:r>
              <a:rPr lang="en-US" sz="2000" dirty="0"/>
              <a:t> whereas central pain mechanisms play a more important role in 2.3 </a:t>
            </a:r>
            <a:r>
              <a:rPr lang="en-US" sz="2000" i="1" dirty="0"/>
              <a:t>Chronic tension-type headache</a:t>
            </a:r>
            <a:r>
              <a:rPr lang="en-US" sz="2000" dirty="0"/>
              <a:t>.</a:t>
            </a:r>
          </a:p>
          <a:p>
            <a:r>
              <a:rPr lang="en-US" sz="2000" dirty="0"/>
              <a:t>Increased </a:t>
            </a:r>
            <a:r>
              <a:rPr lang="en-US" sz="2000" dirty="0" err="1"/>
              <a:t>pericranial</a:t>
            </a:r>
            <a:r>
              <a:rPr lang="en-US" sz="2000" dirty="0"/>
              <a:t> tenderness is the most significant abnormal finding in patients with any type of 2. </a:t>
            </a:r>
            <a:r>
              <a:rPr lang="en-US" sz="2000" i="1" dirty="0"/>
              <a:t>Tension-type headache</a:t>
            </a:r>
            <a:r>
              <a:rPr lang="en-US" sz="2000" dirty="0"/>
              <a:t>: it is typically present      interictally, is exacerbated during actual headache and increases with the     intensity and frequency of headaches. </a:t>
            </a:r>
          </a:p>
        </p:txBody>
      </p:sp>
      <p:sp>
        <p:nvSpPr>
          <p:cNvPr id="11" name="TextBox 7">
            <a:extLst>
              <a:ext uri="{FF2B5EF4-FFF2-40B4-BE49-F238E27FC236}">
                <a16:creationId xmlns:a16="http://schemas.microsoft.com/office/drawing/2014/main" id="{46299325-9201-4240-BBF8-76FD2805A5E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1085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85800" y="1371600"/>
            <a:ext cx="7847013" cy="4724400"/>
          </a:xfrm>
        </p:spPr>
        <p:txBody>
          <a:bodyPr/>
          <a:lstStyle/>
          <a:p>
            <a:pPr defTabSz="514350">
              <a:spcBef>
                <a:spcPct val="0"/>
              </a:spcBef>
              <a:buFontTx/>
              <a:buNone/>
            </a:pPr>
            <a:r>
              <a:rPr lang="en-GB" altLang="en-US" sz="2400" b="0" dirty="0">
                <a:solidFill>
                  <a:srgbClr val="000000"/>
                </a:solidFill>
              </a:rPr>
              <a:t>A.	At least 10 episodes of headache occurring on &lt;1 d/</a:t>
            </a:r>
            <a:r>
              <a:rPr lang="en-GB" altLang="en-US" sz="2400" b="0" dirty="0" err="1">
                <a:solidFill>
                  <a:srgbClr val="000000"/>
                </a:solidFill>
              </a:rPr>
              <a:t>mo</a:t>
            </a:r>
            <a:r>
              <a:rPr lang="en-GB" altLang="en-US" sz="2400" b="0" dirty="0">
                <a:solidFill>
                  <a:srgbClr val="000000"/>
                </a:solidFill>
              </a:rPr>
              <a:t> </a:t>
            </a:r>
            <a:br>
              <a:rPr lang="en-GB" altLang="en-US" sz="2400" b="0" dirty="0">
                <a:solidFill>
                  <a:srgbClr val="000000"/>
                </a:solidFill>
              </a:rPr>
            </a:br>
            <a:r>
              <a:rPr lang="en-GB" altLang="en-US" sz="2400" b="0" dirty="0">
                <a:solidFill>
                  <a:srgbClr val="000000"/>
                </a:solidFill>
              </a:rPr>
              <a:t>	(&lt;12 d/y) and fulfilling criteria B-D</a:t>
            </a:r>
          </a:p>
          <a:p>
            <a:pPr defTabSz="514350">
              <a:spcBef>
                <a:spcPct val="0"/>
              </a:spcBef>
              <a:buFontTx/>
              <a:buNone/>
            </a:pPr>
            <a:r>
              <a:rPr lang="en-GB" altLang="en-US" sz="2400" b="0" dirty="0">
                <a:solidFill>
                  <a:srgbClr val="000000"/>
                </a:solidFill>
              </a:rPr>
              <a:t>B.	Lasting from 30 min to 7 d</a:t>
            </a:r>
          </a:p>
          <a:p>
            <a:pPr defTabSz="514350">
              <a:spcBef>
                <a:spcPct val="0"/>
              </a:spcBef>
              <a:buFontTx/>
              <a:buNone/>
            </a:pPr>
            <a:r>
              <a:rPr lang="en-GB" altLang="en-US" sz="2400" b="0" dirty="0">
                <a:solidFill>
                  <a:srgbClr val="000000"/>
                </a:solidFill>
              </a:rPr>
              <a:t>C.	</a:t>
            </a:r>
            <a:r>
              <a:rPr lang="en-GB" altLang="en-US" sz="2400" b="0" dirty="0">
                <a:solidFill>
                  <a:srgbClr val="000000"/>
                </a:solidFill>
                <a:sym typeface="Symbol" charset="2"/>
              </a:rPr>
              <a:t>2</a:t>
            </a:r>
            <a:r>
              <a:rPr lang="en-GB" altLang="en-US" sz="2400" b="0" dirty="0">
                <a:solidFill>
                  <a:srgbClr val="000000"/>
                </a:solidFill>
              </a:rPr>
              <a:t> of the following 4 characteristics:</a:t>
            </a:r>
          </a:p>
          <a:p>
            <a:pPr marL="725488" lvl="1" indent="-363538" defTabSz="514350">
              <a:spcBef>
                <a:spcPct val="0"/>
              </a:spcBef>
              <a:buFontTx/>
              <a:buNone/>
            </a:pPr>
            <a:r>
              <a:rPr lang="en-GB" altLang="en-US" sz="2400" dirty="0">
                <a:solidFill>
                  <a:schemeClr val="tx1"/>
                </a:solidFill>
              </a:rPr>
              <a:t>	1.	bilateral location</a:t>
            </a:r>
          </a:p>
          <a:p>
            <a:pPr marL="725488" lvl="1" indent="-363538" defTabSz="514350">
              <a:spcBef>
                <a:spcPct val="0"/>
              </a:spcBef>
              <a:buFontTx/>
              <a:buNone/>
            </a:pPr>
            <a:r>
              <a:rPr lang="en-GB" altLang="en-US" sz="2400" dirty="0">
                <a:solidFill>
                  <a:schemeClr val="tx1"/>
                </a:solidFill>
              </a:rPr>
              <a:t>	2.	pressing or tightening (non-pulsating) quality</a:t>
            </a:r>
          </a:p>
          <a:p>
            <a:pPr marL="725488" lvl="1" indent="-363538" defTabSz="514350">
              <a:spcBef>
                <a:spcPct val="0"/>
              </a:spcBef>
              <a:buFontTx/>
              <a:buNone/>
            </a:pPr>
            <a:r>
              <a:rPr lang="en-GB" altLang="en-US" sz="2400" dirty="0">
                <a:solidFill>
                  <a:schemeClr val="tx1"/>
                </a:solidFill>
              </a:rPr>
              <a:t>	3.	</a:t>
            </a:r>
            <a:r>
              <a:rPr lang="en-GB" altLang="en-US" dirty="0">
                <a:solidFill>
                  <a:schemeClr val="tx1"/>
                </a:solidFill>
              </a:rPr>
              <a:t>mild or moderate intensity</a:t>
            </a:r>
          </a:p>
          <a:p>
            <a:pPr marL="725488" lvl="1" indent="-363538" defTabSz="514350">
              <a:spcBef>
                <a:spcPct val="0"/>
              </a:spcBef>
              <a:buFontTx/>
              <a:buNone/>
            </a:pPr>
            <a:r>
              <a:rPr lang="en-GB" altLang="en-US" dirty="0">
                <a:solidFill>
                  <a:schemeClr val="tx1"/>
                </a:solidFill>
              </a:rPr>
              <a:t>	4.	not aggravated by routine physical activity</a:t>
            </a:r>
            <a:endParaRPr lang="en-GB" altLang="en-US" b="1" dirty="0">
              <a:solidFill>
                <a:schemeClr val="tx1"/>
              </a:solidFill>
            </a:endParaRPr>
          </a:p>
          <a:p>
            <a:pPr defTabSz="514350">
              <a:spcBef>
                <a:spcPct val="0"/>
              </a:spcBef>
              <a:buFontTx/>
              <a:buNone/>
            </a:pPr>
            <a:r>
              <a:rPr lang="en-GB" altLang="en-US" sz="2400" b="0" dirty="0">
                <a:solidFill>
                  <a:srgbClr val="000000"/>
                </a:solidFill>
              </a:rPr>
              <a:t>D.	Both of the following:</a:t>
            </a:r>
          </a:p>
          <a:p>
            <a:pPr marL="725488" lvl="1" indent="-363538" defTabSz="514350">
              <a:spcBef>
                <a:spcPct val="0"/>
              </a:spcBef>
              <a:buFontTx/>
              <a:buNone/>
            </a:pPr>
            <a:r>
              <a:rPr lang="en-GB" altLang="en-US" dirty="0">
                <a:solidFill>
                  <a:schemeClr val="tx1"/>
                </a:solidFill>
              </a:rPr>
              <a:t>	1.	no nausea or vomiting</a:t>
            </a:r>
          </a:p>
          <a:p>
            <a:pPr marL="725488" lvl="1" indent="-363538" defTabSz="514350">
              <a:spcBef>
                <a:spcPct val="0"/>
              </a:spcBef>
              <a:buFontTx/>
              <a:buNone/>
            </a:pPr>
            <a:r>
              <a:rPr lang="en-GB" altLang="en-US" dirty="0"/>
              <a:t>	2. n</a:t>
            </a:r>
            <a:r>
              <a:rPr lang="en-GB" altLang="en-US" dirty="0">
                <a:solidFill>
                  <a:schemeClr val="tx1"/>
                </a:solidFill>
              </a:rPr>
              <a:t>o more than one of photophobia or phonophobia</a:t>
            </a:r>
          </a:p>
          <a:p>
            <a:pPr marL="0" indent="-95250" defTabSz="514350">
              <a:spcBef>
                <a:spcPct val="0"/>
              </a:spcBef>
              <a:buNone/>
            </a:pPr>
            <a:r>
              <a:rPr lang="en-GB" altLang="en-US" sz="2400" b="0" dirty="0">
                <a:solidFill>
                  <a:srgbClr val="000000"/>
                </a:solidFill>
              </a:rPr>
              <a:t>E.	 Not better accounted for by another ICHD-3 diagnosis</a:t>
            </a: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2.1 Infrequent episodic TTH</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B795085D-5F15-46FD-ABE3-F6B4B7303D9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2.1 Infrequent episodic TTH</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a:spcAft>
                <a:spcPts val="600"/>
              </a:spcAft>
              <a:buFontTx/>
              <a:buNone/>
              <a:tabLst>
                <a:tab pos="857250" algn="l"/>
              </a:tabLst>
            </a:pPr>
            <a:r>
              <a:rPr lang="en-GB" altLang="en-US" sz="2400" dirty="0"/>
              <a:t>2.1.1 Infrequent episodic tension-type headache associated </a:t>
            </a:r>
            <a:br>
              <a:rPr lang="en-GB" altLang="en-US" sz="2400" dirty="0"/>
            </a:br>
            <a:r>
              <a:rPr lang="en-GB" altLang="en-US" sz="2400" dirty="0"/>
              <a:t>with </a:t>
            </a:r>
            <a:r>
              <a:rPr lang="en-GB" altLang="en-US" sz="2400" dirty="0" err="1"/>
              <a:t>pericranial</a:t>
            </a:r>
            <a:r>
              <a:rPr lang="en-GB" altLang="en-US" sz="2400" dirty="0"/>
              <a:t> tenderness</a:t>
            </a:r>
            <a:endParaRPr lang="en-GB" altLang="en-US" dirty="0"/>
          </a:p>
          <a:p>
            <a:pPr lvl="1" defTabSz="342900">
              <a:spcBef>
                <a:spcPct val="0"/>
              </a:spcBef>
              <a:buFontTx/>
              <a:buNone/>
              <a:tabLst>
                <a:tab pos="857250" algn="l"/>
              </a:tabLst>
            </a:pPr>
            <a:r>
              <a:rPr lang="en-GB" altLang="en-US" dirty="0"/>
              <a:t>A.	Episodes fulfilling criteria for</a:t>
            </a:r>
            <a:br>
              <a:rPr lang="en-GB" altLang="en-US" dirty="0"/>
            </a:br>
            <a:r>
              <a:rPr lang="en-GB" altLang="en-US" dirty="0"/>
              <a:t>	2.1 </a:t>
            </a:r>
            <a:r>
              <a:rPr lang="en-GB" altLang="en-US" i="1" dirty="0"/>
              <a:t>Infrequent episodic tension-type headache</a:t>
            </a:r>
            <a:endParaRPr lang="en-GB" altLang="en-US" dirty="0"/>
          </a:p>
          <a:p>
            <a:pPr lvl="1" defTabSz="342900">
              <a:spcBef>
                <a:spcPct val="0"/>
              </a:spcBef>
              <a:buFontTx/>
              <a:buNone/>
              <a:tabLst>
                <a:tab pos="857250" algn="l"/>
              </a:tabLst>
            </a:pPr>
            <a:r>
              <a:rPr lang="en-GB" altLang="en-US" dirty="0"/>
              <a:t>B.	Increased </a:t>
            </a:r>
            <a:r>
              <a:rPr lang="en-GB" altLang="en-US" dirty="0" err="1"/>
              <a:t>pericranial</a:t>
            </a:r>
            <a:r>
              <a:rPr lang="en-GB" altLang="en-US" dirty="0"/>
              <a:t> tenderness on manual 	</a:t>
            </a:r>
            <a:br>
              <a:rPr lang="en-GB" altLang="en-US" dirty="0"/>
            </a:br>
            <a:r>
              <a:rPr lang="en-GB" altLang="en-US" dirty="0"/>
              <a:t>	palpation</a:t>
            </a:r>
          </a:p>
          <a:p>
            <a:pPr defTabSz="342900">
              <a:spcBef>
                <a:spcPct val="50000"/>
              </a:spcBef>
              <a:spcAft>
                <a:spcPts val="600"/>
              </a:spcAft>
              <a:buFontTx/>
              <a:buNone/>
              <a:tabLst>
                <a:tab pos="857250" algn="l"/>
              </a:tabLst>
            </a:pPr>
            <a:r>
              <a:rPr lang="en-GB" altLang="en-US" sz="2400" dirty="0"/>
              <a:t>2.1.2 Infrequent episodic tension-type headache not </a:t>
            </a:r>
            <a:br>
              <a:rPr lang="en-GB" altLang="en-US" sz="2400" dirty="0"/>
            </a:br>
            <a:r>
              <a:rPr lang="en-GB" altLang="en-US" sz="2400" dirty="0"/>
              <a:t>associated with </a:t>
            </a:r>
            <a:r>
              <a:rPr lang="en-GB" altLang="en-US" sz="2400" dirty="0" err="1"/>
              <a:t>pericranial</a:t>
            </a:r>
            <a:r>
              <a:rPr lang="en-GB" altLang="en-US" sz="2400" dirty="0"/>
              <a:t> tenderness</a:t>
            </a:r>
            <a:endParaRPr lang="en-GB" altLang="en-US" i="1" dirty="0"/>
          </a:p>
          <a:p>
            <a:pPr lvl="1" defTabSz="342900">
              <a:spcBef>
                <a:spcPct val="0"/>
              </a:spcBef>
              <a:buFontTx/>
              <a:buNone/>
              <a:tabLst>
                <a:tab pos="857250" algn="l"/>
              </a:tabLst>
            </a:pPr>
            <a:r>
              <a:rPr lang="en-GB" altLang="en-US" dirty="0"/>
              <a:t>A.	Episodes fulfilling criteria for</a:t>
            </a:r>
            <a:br>
              <a:rPr lang="en-GB" altLang="en-US" dirty="0"/>
            </a:br>
            <a:r>
              <a:rPr lang="en-GB" altLang="en-US" dirty="0"/>
              <a:t>	2.1 </a:t>
            </a:r>
            <a:r>
              <a:rPr lang="en-GB" altLang="en-US" i="1" dirty="0"/>
              <a:t>Infrequent episodic tension-type headache</a:t>
            </a:r>
            <a:endParaRPr lang="en-GB" altLang="en-US" b="1" dirty="0"/>
          </a:p>
          <a:p>
            <a:pPr lvl="1" defTabSz="342900">
              <a:spcBef>
                <a:spcPct val="0"/>
              </a:spcBef>
              <a:buFontTx/>
              <a:buNone/>
              <a:tabLst>
                <a:tab pos="857250" algn="l"/>
              </a:tabLst>
            </a:pPr>
            <a:r>
              <a:rPr lang="en-GB" altLang="en-US" dirty="0"/>
              <a:t>B.	No increase in </a:t>
            </a:r>
            <a:r>
              <a:rPr lang="en-GB" altLang="en-US" dirty="0" err="1"/>
              <a:t>pericranial</a:t>
            </a:r>
            <a:r>
              <a:rPr lang="en-GB" altLang="en-US" dirty="0"/>
              <a:t> tenderness</a:t>
            </a:r>
            <a:endParaRPr lang="en-GB" altLang="en-US" b="1"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73CA7A9-27F0-464D-B44B-4BA00716486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85800" y="1371600"/>
            <a:ext cx="7847013" cy="4724400"/>
          </a:xfrm>
        </p:spPr>
        <p:txBody>
          <a:bodyPr/>
          <a:lstStyle/>
          <a:p>
            <a:pPr defTabSz="514350">
              <a:spcBef>
                <a:spcPct val="0"/>
              </a:spcBef>
              <a:buFontTx/>
              <a:buNone/>
            </a:pPr>
            <a:r>
              <a:rPr lang="en-GB" altLang="en-US" sz="2400" b="0" dirty="0">
                <a:solidFill>
                  <a:srgbClr val="000000"/>
                </a:solidFill>
              </a:rPr>
              <a:t>A.	At least 10 episodes occurring on 1-14 d/</a:t>
            </a:r>
            <a:r>
              <a:rPr lang="en-GB" altLang="en-US" sz="2400" b="0" dirty="0" err="1">
                <a:solidFill>
                  <a:srgbClr val="000000"/>
                </a:solidFill>
              </a:rPr>
              <a:t>mo</a:t>
            </a:r>
            <a:r>
              <a:rPr lang="en-GB" altLang="en-US" sz="2400" b="0" dirty="0">
                <a:solidFill>
                  <a:srgbClr val="000000"/>
                </a:solidFill>
              </a:rPr>
              <a:t> for &gt;3 </a:t>
            </a:r>
            <a:r>
              <a:rPr lang="en-GB" altLang="en-US" sz="2400" b="0" dirty="0" err="1">
                <a:solidFill>
                  <a:srgbClr val="000000"/>
                </a:solidFill>
              </a:rPr>
              <a:t>mo</a:t>
            </a:r>
            <a:r>
              <a:rPr lang="en-GB" altLang="en-US" sz="2400" b="0" dirty="0">
                <a:solidFill>
                  <a:srgbClr val="000000"/>
                </a:solidFill>
              </a:rPr>
              <a:t> </a:t>
            </a:r>
            <a:br>
              <a:rPr lang="en-GB" altLang="en-US" sz="2400" b="0" dirty="0">
                <a:solidFill>
                  <a:srgbClr val="000000"/>
                </a:solidFill>
              </a:rPr>
            </a:br>
            <a:r>
              <a:rPr lang="en-GB" altLang="en-US" sz="2400" b="0" dirty="0">
                <a:solidFill>
                  <a:srgbClr val="000000"/>
                </a:solidFill>
              </a:rPr>
              <a:t>	(</a:t>
            </a:r>
            <a:r>
              <a:rPr lang="en-GB" altLang="en-US" sz="2400" b="0" dirty="0">
                <a:solidFill>
                  <a:schemeClr val="tx1"/>
                </a:solidFill>
                <a:sym typeface="Symbol" charset="2"/>
              </a:rPr>
              <a:t></a:t>
            </a:r>
            <a:r>
              <a:rPr lang="en-GB" altLang="en-US" sz="2400" b="0" dirty="0">
                <a:solidFill>
                  <a:schemeClr val="tx1"/>
                </a:solidFill>
              </a:rPr>
              <a:t>12 </a:t>
            </a:r>
            <a:r>
              <a:rPr lang="en-GB" altLang="en-US" sz="2400" b="0" dirty="0">
                <a:solidFill>
                  <a:srgbClr val="000000"/>
                </a:solidFill>
              </a:rPr>
              <a:t>and &lt;180 d/y) and fulfilling criteria B-D</a:t>
            </a:r>
          </a:p>
          <a:p>
            <a:pPr defTabSz="514350">
              <a:spcBef>
                <a:spcPct val="0"/>
              </a:spcBef>
              <a:buFontTx/>
              <a:buNone/>
            </a:pPr>
            <a:r>
              <a:rPr lang="en-GB" altLang="en-US" sz="2400" b="0" dirty="0">
                <a:solidFill>
                  <a:srgbClr val="000000"/>
                </a:solidFill>
              </a:rPr>
              <a:t>B.	Lasting from 30 min to 7 d</a:t>
            </a:r>
          </a:p>
          <a:p>
            <a:pPr defTabSz="514350">
              <a:spcBef>
                <a:spcPct val="0"/>
              </a:spcBef>
              <a:buFontTx/>
              <a:buNone/>
            </a:pPr>
            <a:r>
              <a:rPr lang="en-GB" altLang="en-US" sz="2400" b="0" dirty="0">
                <a:solidFill>
                  <a:srgbClr val="000000"/>
                </a:solidFill>
              </a:rPr>
              <a:t>C.	</a:t>
            </a:r>
            <a:r>
              <a:rPr lang="en-GB" altLang="en-US" sz="2400" b="0" dirty="0">
                <a:solidFill>
                  <a:srgbClr val="000000"/>
                </a:solidFill>
                <a:sym typeface="Symbol" charset="2"/>
              </a:rPr>
              <a:t>2</a:t>
            </a:r>
            <a:r>
              <a:rPr lang="en-GB" altLang="en-US" sz="2400" b="0" dirty="0">
                <a:solidFill>
                  <a:srgbClr val="000000"/>
                </a:solidFill>
              </a:rPr>
              <a:t> of the following 4 characteristics:</a:t>
            </a:r>
          </a:p>
          <a:p>
            <a:pPr marL="725488" lvl="1" indent="-363538" defTabSz="514350">
              <a:spcBef>
                <a:spcPct val="0"/>
              </a:spcBef>
              <a:buFontTx/>
              <a:buNone/>
            </a:pPr>
            <a:r>
              <a:rPr lang="en-GB" altLang="en-US" sz="2400" dirty="0">
                <a:solidFill>
                  <a:schemeClr val="tx1"/>
                </a:solidFill>
              </a:rPr>
              <a:t>	1.	bilateral location</a:t>
            </a:r>
          </a:p>
          <a:p>
            <a:pPr marL="725488" lvl="1" indent="-363538" defTabSz="514350">
              <a:spcBef>
                <a:spcPct val="0"/>
              </a:spcBef>
              <a:buFontTx/>
              <a:buNone/>
            </a:pPr>
            <a:r>
              <a:rPr lang="en-GB" altLang="en-US" sz="2400" dirty="0">
                <a:solidFill>
                  <a:schemeClr val="tx1"/>
                </a:solidFill>
              </a:rPr>
              <a:t>	2.	pressing or tightening (non-pulsating) quality</a:t>
            </a:r>
          </a:p>
          <a:p>
            <a:pPr marL="725488" lvl="1" indent="-363538" defTabSz="514350">
              <a:spcBef>
                <a:spcPct val="0"/>
              </a:spcBef>
              <a:buFontTx/>
              <a:buNone/>
            </a:pPr>
            <a:r>
              <a:rPr lang="en-GB" altLang="en-US" sz="2400" dirty="0">
                <a:solidFill>
                  <a:schemeClr val="tx1"/>
                </a:solidFill>
              </a:rPr>
              <a:t>	3.	mild or moderate intensity</a:t>
            </a:r>
          </a:p>
          <a:p>
            <a:pPr marL="725488" lvl="1" indent="-363538" defTabSz="514350">
              <a:spcBef>
                <a:spcPct val="0"/>
              </a:spcBef>
              <a:buFontTx/>
              <a:buNone/>
            </a:pPr>
            <a:r>
              <a:rPr lang="en-GB" altLang="en-US" sz="2400" dirty="0">
                <a:solidFill>
                  <a:schemeClr val="tx1"/>
                </a:solidFill>
              </a:rPr>
              <a:t>	4.	not aggravated by routine physical activity</a:t>
            </a:r>
            <a:endParaRPr lang="en-GB" altLang="en-US" sz="2400" b="1" dirty="0">
              <a:solidFill>
                <a:schemeClr val="tx1"/>
              </a:solidFill>
            </a:endParaRPr>
          </a:p>
          <a:p>
            <a:pPr defTabSz="514350">
              <a:spcBef>
                <a:spcPct val="0"/>
              </a:spcBef>
              <a:buFontTx/>
              <a:buNone/>
            </a:pPr>
            <a:r>
              <a:rPr lang="en-GB" altLang="en-US" sz="2400" b="0" dirty="0">
                <a:solidFill>
                  <a:srgbClr val="000000"/>
                </a:solidFill>
              </a:rPr>
              <a:t>D.	Both of the following:</a:t>
            </a:r>
          </a:p>
          <a:p>
            <a:pPr marL="725488" lvl="1" indent="-363538" defTabSz="514350">
              <a:spcBef>
                <a:spcPct val="0"/>
              </a:spcBef>
              <a:buFontTx/>
              <a:buNone/>
            </a:pPr>
            <a:r>
              <a:rPr lang="en-GB" altLang="en-US" sz="2400" dirty="0">
                <a:solidFill>
                  <a:schemeClr val="tx1"/>
                </a:solidFill>
              </a:rPr>
              <a:t>	1.	no nausea or vomiting</a:t>
            </a:r>
          </a:p>
          <a:p>
            <a:pPr marL="725488" lvl="1" indent="-363538" defTabSz="514350">
              <a:spcBef>
                <a:spcPct val="0"/>
              </a:spcBef>
              <a:buFontTx/>
              <a:buNone/>
            </a:pPr>
            <a:r>
              <a:rPr lang="en-GB" altLang="en-US" sz="2400" dirty="0">
                <a:solidFill>
                  <a:schemeClr val="tx1"/>
                </a:solidFill>
              </a:rPr>
              <a:t>	2.	no more than one of photophobia or phonophobia</a:t>
            </a:r>
          </a:p>
          <a:p>
            <a:pPr marL="268288" indent="-363538" defTabSz="514350">
              <a:spcBef>
                <a:spcPct val="0"/>
              </a:spcBef>
              <a:buNone/>
            </a:pPr>
            <a:r>
              <a:rPr lang="en-GB" altLang="en-US" sz="2400" b="0" dirty="0">
                <a:solidFill>
                  <a:srgbClr val="000000"/>
                </a:solidFill>
              </a:rPr>
              <a:t>E.		Not better accounted for by another ICHD-3 diagnosis</a:t>
            </a: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2.2 Frequent episodic TTH</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18B6322A-D8FE-4840-BFC1-49F9D73C749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2.2 Frequent episodic TTH</a:t>
            </a:r>
            <a:endParaRPr lang="ko-KR" altLang="en-US" sz="3600" b="1" dirty="0">
              <a:solidFill>
                <a:schemeClr val="accent1">
                  <a:lumMod val="50000"/>
                </a:schemeClr>
              </a:solidFill>
              <a:latin typeface="Calibri" panose="020F0502020204030204"/>
              <a:cs typeface="+mn-cs"/>
            </a:endParaRPr>
          </a:p>
        </p:txBody>
      </p:sp>
      <p:sp>
        <p:nvSpPr>
          <p:cNvPr id="7"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a:spcAft>
                <a:spcPts val="600"/>
              </a:spcAft>
              <a:buFontTx/>
              <a:buNone/>
              <a:tabLst>
                <a:tab pos="857250" algn="l"/>
              </a:tabLst>
            </a:pPr>
            <a:r>
              <a:rPr lang="en-GB" altLang="en-US" sz="2400" dirty="0"/>
              <a:t>2.2.1 Frequent episodic tension-type headache associated </a:t>
            </a:r>
            <a:br>
              <a:rPr lang="en-GB" altLang="en-US" sz="2400" dirty="0"/>
            </a:br>
            <a:r>
              <a:rPr lang="en-GB" altLang="en-US" sz="2400" dirty="0"/>
              <a:t>with </a:t>
            </a:r>
            <a:r>
              <a:rPr lang="en-GB" altLang="en-US" sz="2400" dirty="0" err="1"/>
              <a:t>pericranial</a:t>
            </a:r>
            <a:r>
              <a:rPr lang="en-GB" altLang="en-US" sz="2400" dirty="0"/>
              <a:t> tenderness</a:t>
            </a:r>
            <a:endParaRPr lang="en-GB" altLang="en-US" dirty="0"/>
          </a:p>
          <a:p>
            <a:pPr lvl="1" defTabSz="342900">
              <a:spcBef>
                <a:spcPct val="0"/>
              </a:spcBef>
              <a:buFontTx/>
              <a:buNone/>
              <a:tabLst>
                <a:tab pos="857250" algn="l"/>
              </a:tabLst>
            </a:pPr>
            <a:r>
              <a:rPr lang="en-GB" altLang="en-US" dirty="0"/>
              <a:t>A.	Episodes fulfilling criteria for</a:t>
            </a:r>
            <a:br>
              <a:rPr lang="en-GB" altLang="en-US" dirty="0"/>
            </a:br>
            <a:r>
              <a:rPr lang="en-GB" altLang="en-US" dirty="0"/>
              <a:t>	2.2 </a:t>
            </a:r>
            <a:r>
              <a:rPr lang="en-GB" altLang="en-US" i="1" dirty="0"/>
              <a:t>Frequent episodic tension-type headache</a:t>
            </a:r>
            <a:endParaRPr lang="en-GB" altLang="en-US" dirty="0"/>
          </a:p>
          <a:p>
            <a:pPr lvl="1" defTabSz="342900">
              <a:spcBef>
                <a:spcPct val="0"/>
              </a:spcBef>
              <a:buFontTx/>
              <a:buNone/>
              <a:tabLst>
                <a:tab pos="857250" algn="l"/>
              </a:tabLst>
            </a:pPr>
            <a:r>
              <a:rPr lang="en-GB" altLang="en-US" dirty="0"/>
              <a:t>B.	Increased </a:t>
            </a:r>
            <a:r>
              <a:rPr lang="en-GB" altLang="en-US" dirty="0" err="1"/>
              <a:t>pericranial</a:t>
            </a:r>
            <a:r>
              <a:rPr lang="en-GB" altLang="en-US" dirty="0"/>
              <a:t> tenderness on manual 	</a:t>
            </a:r>
            <a:br>
              <a:rPr lang="en-GB" altLang="en-US" dirty="0"/>
            </a:br>
            <a:r>
              <a:rPr lang="en-GB" altLang="en-US" dirty="0"/>
              <a:t>	palpation</a:t>
            </a:r>
          </a:p>
          <a:p>
            <a:pPr defTabSz="342900">
              <a:spcBef>
                <a:spcPct val="50000"/>
              </a:spcBef>
              <a:spcAft>
                <a:spcPts val="600"/>
              </a:spcAft>
              <a:buFontTx/>
              <a:buNone/>
              <a:tabLst>
                <a:tab pos="857250" algn="l"/>
              </a:tabLst>
            </a:pPr>
            <a:r>
              <a:rPr lang="en-GB" altLang="en-US" sz="2400" dirty="0"/>
              <a:t>2.2.2 Frequent episodic tension-type headache not </a:t>
            </a:r>
            <a:br>
              <a:rPr lang="en-GB" altLang="en-US" sz="2400" dirty="0"/>
            </a:br>
            <a:r>
              <a:rPr lang="en-GB" altLang="en-US" sz="2400" dirty="0"/>
              <a:t>associated with </a:t>
            </a:r>
            <a:r>
              <a:rPr lang="en-GB" altLang="en-US" sz="2400" dirty="0" err="1"/>
              <a:t>pericranial</a:t>
            </a:r>
            <a:r>
              <a:rPr lang="en-GB" altLang="en-US" sz="2400" dirty="0"/>
              <a:t> tenderness</a:t>
            </a:r>
            <a:endParaRPr lang="en-GB" altLang="en-US" i="1" dirty="0"/>
          </a:p>
          <a:p>
            <a:pPr lvl="1" defTabSz="342900">
              <a:spcBef>
                <a:spcPct val="0"/>
              </a:spcBef>
              <a:buFontTx/>
              <a:buNone/>
              <a:tabLst>
                <a:tab pos="857250" algn="l"/>
              </a:tabLst>
            </a:pPr>
            <a:r>
              <a:rPr lang="en-GB" altLang="en-US" dirty="0"/>
              <a:t>A.	Episodes fulfilling criteria for</a:t>
            </a:r>
            <a:br>
              <a:rPr lang="en-GB" altLang="en-US" dirty="0"/>
            </a:br>
            <a:r>
              <a:rPr lang="en-GB" altLang="en-US" dirty="0"/>
              <a:t>	2.2 </a:t>
            </a:r>
            <a:r>
              <a:rPr lang="en-GB" altLang="en-US" i="1" dirty="0"/>
              <a:t>Frequent episodic tension-type headache</a:t>
            </a:r>
            <a:endParaRPr lang="en-GB" altLang="en-US" b="1" dirty="0"/>
          </a:p>
          <a:p>
            <a:pPr lvl="1" defTabSz="342900">
              <a:spcBef>
                <a:spcPct val="0"/>
              </a:spcBef>
              <a:buFontTx/>
              <a:buNone/>
              <a:tabLst>
                <a:tab pos="857250" algn="l"/>
              </a:tabLst>
            </a:pPr>
            <a:r>
              <a:rPr lang="en-GB" altLang="en-US" dirty="0"/>
              <a:t>B.	No increase in </a:t>
            </a:r>
            <a:r>
              <a:rPr lang="en-GB" altLang="en-US" dirty="0" err="1"/>
              <a:t>pericranial</a:t>
            </a:r>
            <a:r>
              <a:rPr lang="en-GB" altLang="en-US" dirty="0"/>
              <a:t> tenderness</a:t>
            </a:r>
            <a:endParaRPr lang="en-GB" altLang="en-US" b="1" dirty="0"/>
          </a:p>
        </p:txBody>
      </p:sp>
      <p:pic>
        <p:nvPicPr>
          <p:cNvPr id="8"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9"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7">
            <a:extLst>
              <a:ext uri="{FF2B5EF4-FFF2-40B4-BE49-F238E27FC236}">
                <a16:creationId xmlns:a16="http://schemas.microsoft.com/office/drawing/2014/main" id="{5ECBBE60-A794-4926-867D-72A25DD0FCF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a:buFontTx/>
              <a:buNone/>
            </a:pPr>
            <a:r>
              <a:rPr lang="da-DK" altLang="en-US" sz="2400" dirty="0" err="1"/>
              <a:t>Appendix</a:t>
            </a:r>
            <a:r>
              <a:rPr lang="da-DK" altLang="en-US" sz="2400" dirty="0"/>
              <a:t> for:</a:t>
            </a:r>
          </a:p>
          <a:p>
            <a:pPr>
              <a:spcAft>
                <a:spcPct val="10000"/>
              </a:spcAft>
            </a:pPr>
            <a:endParaRPr lang="en-GB" altLang="en-US" sz="2400" b="0" dirty="0">
              <a:solidFill>
                <a:schemeClr val="tx1"/>
              </a:solidFill>
            </a:endParaRPr>
          </a:p>
          <a:p>
            <a:pPr>
              <a:spcAft>
                <a:spcPct val="10000"/>
              </a:spcAft>
            </a:pPr>
            <a:r>
              <a:rPr lang="en-GB" altLang="en-US" sz="2400" b="0" dirty="0">
                <a:solidFill>
                  <a:schemeClr val="tx1"/>
                </a:solidFill>
              </a:rPr>
              <a:t>research criteria for novel entities that have not been </a:t>
            </a:r>
            <a:br>
              <a:rPr lang="en-GB" altLang="en-US" sz="2400" b="0" dirty="0">
                <a:solidFill>
                  <a:schemeClr val="tx1"/>
                </a:solidFill>
              </a:rPr>
            </a:br>
            <a:r>
              <a:rPr lang="en-GB" altLang="en-US" sz="2400" b="0" dirty="0">
                <a:solidFill>
                  <a:schemeClr val="tx1"/>
                </a:solidFill>
              </a:rPr>
              <a:t>sufficiently validated</a:t>
            </a:r>
          </a:p>
          <a:p>
            <a:pPr>
              <a:spcBef>
                <a:spcPct val="0"/>
              </a:spcBef>
              <a:spcAft>
                <a:spcPct val="10000"/>
              </a:spcAft>
            </a:pPr>
            <a:r>
              <a:rPr lang="en-GB" altLang="en-US" sz="2400" b="0" dirty="0">
                <a:solidFill>
                  <a:schemeClr val="tx1"/>
                </a:solidFill>
              </a:rPr>
              <a:t>alternative diagnostic criteria that may be preferable but for which the evidence is insufficient</a:t>
            </a:r>
          </a:p>
          <a:p>
            <a:pPr>
              <a:spcBef>
                <a:spcPct val="0"/>
              </a:spcBef>
              <a:spcAft>
                <a:spcPct val="10000"/>
              </a:spcAft>
            </a:pPr>
            <a:r>
              <a:rPr lang="en-GB" altLang="en-US" sz="2400" b="0" dirty="0">
                <a:solidFill>
                  <a:schemeClr val="tx1"/>
                </a:solidFill>
              </a:rPr>
              <a:t>a first step in eliminating disorders included in the 2</a:t>
            </a:r>
            <a:r>
              <a:rPr lang="en-GB" altLang="en-US" sz="2400" b="0" baseline="30000" dirty="0">
                <a:solidFill>
                  <a:schemeClr val="tx1"/>
                </a:solidFill>
              </a:rPr>
              <a:t>nd</a:t>
            </a:r>
            <a:r>
              <a:rPr lang="en-GB" altLang="en-US" sz="2400" b="0" dirty="0">
                <a:solidFill>
                  <a:schemeClr val="tx1"/>
                </a:solidFill>
              </a:rPr>
              <a:t> </a:t>
            </a:r>
            <a:br>
              <a:rPr lang="en-GB" altLang="en-US" sz="2400" b="0" dirty="0">
                <a:solidFill>
                  <a:schemeClr val="tx1"/>
                </a:solidFill>
              </a:rPr>
            </a:br>
            <a:r>
              <a:rPr lang="en-GB" altLang="en-US" sz="2400" b="0" dirty="0">
                <a:solidFill>
                  <a:schemeClr val="tx1"/>
                </a:solidFill>
              </a:rPr>
              <a:t>edition for which sufficient evidence has still not been</a:t>
            </a:r>
            <a:br>
              <a:rPr lang="en-GB" altLang="en-US" sz="2400" b="0" dirty="0">
                <a:solidFill>
                  <a:schemeClr val="tx1"/>
                </a:solidFill>
              </a:rPr>
            </a:br>
            <a:r>
              <a:rPr lang="en-GB" altLang="en-US" sz="2400" b="0" dirty="0">
                <a:solidFill>
                  <a:schemeClr val="tx1"/>
                </a:solidFill>
              </a:rPr>
              <a:t>published</a:t>
            </a:r>
          </a:p>
          <a:p>
            <a:pPr>
              <a:spcAft>
                <a:spcPts val="1200"/>
              </a:spcAft>
            </a:pPr>
            <a:endParaRPr lang="en-GB" altLang="en-US" sz="2400" b="0" dirty="0">
              <a:solidFill>
                <a:schemeClr val="tx1"/>
              </a:solidFill>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7BB8E379-2015-46B5-AA68-356D19FA1E00}"/>
              </a:ext>
            </a:extLst>
          </p:cNvPr>
          <p:cNvSpPr>
            <a:spLocks noGrp="1" noChangeArrowheads="1"/>
          </p:cNvSpPr>
          <p:nvPr>
            <p:ph type="title"/>
          </p:nvPr>
        </p:nvSpPr>
        <p:spPr>
          <a:xfrm>
            <a:off x="628650" y="1"/>
            <a:ext cx="7886700" cy="971550"/>
          </a:xfrm>
        </p:spPr>
        <p:txBody>
          <a:bodyPr vert="horz" lIns="91440" tIns="45720" rIns="91440" bIns="45720" rtlCol="0" anchor="ctr">
            <a:normAutofit/>
          </a:bodyPr>
          <a:lstStyle/>
          <a:p>
            <a:pPr algn="ctr">
              <a:spcAft>
                <a:spcPts val="1200"/>
              </a:spcAft>
            </a:pPr>
            <a:r>
              <a:rPr lang="da-DK" altLang="en-US" sz="4000" b="1" dirty="0">
                <a:solidFill>
                  <a:schemeClr val="accent1">
                    <a:lumMod val="50000"/>
                  </a:schemeClr>
                </a:solidFill>
                <a:latin typeface="Calibri" panose="020F0502020204030204"/>
                <a:cs typeface="+mn-cs"/>
              </a:rPr>
              <a:t>Structure</a:t>
            </a:r>
            <a:endParaRPr lang="en-GB" altLang="en-US" sz="4000" b="1" dirty="0">
              <a:solidFill>
                <a:schemeClr val="accent1">
                  <a:lumMod val="50000"/>
                </a:schemeClr>
              </a:solidFill>
              <a:latin typeface="Calibri" panose="020F0502020204030204"/>
              <a:cs typeface="+mn-cs"/>
            </a:endParaRPr>
          </a:p>
        </p:txBody>
      </p:sp>
      <p:sp>
        <p:nvSpPr>
          <p:cNvPr id="12" name="TextBox 7">
            <a:extLst>
              <a:ext uri="{FF2B5EF4-FFF2-40B4-BE49-F238E27FC236}">
                <a16:creationId xmlns:a16="http://schemas.microsoft.com/office/drawing/2014/main" id="{044F28E2-D713-402D-A988-0DA1C470178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460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7"/>
          <p:cNvSpPr>
            <a:spLocks noGrp="1" noChangeArrowheads="1"/>
          </p:cNvSpPr>
          <p:nvPr>
            <p:ph type="body" idx="1"/>
          </p:nvPr>
        </p:nvSpPr>
        <p:spPr>
          <a:xfrm>
            <a:off x="685800" y="1447800"/>
            <a:ext cx="7924800" cy="4648200"/>
          </a:xfrm>
        </p:spPr>
        <p:txBody>
          <a:bodyPr/>
          <a:lstStyle/>
          <a:p>
            <a:pPr defTabSz="514350">
              <a:spcBef>
                <a:spcPct val="0"/>
              </a:spcBef>
              <a:spcAft>
                <a:spcPts val="0"/>
              </a:spcAft>
              <a:buFontTx/>
              <a:buNone/>
              <a:defRPr/>
            </a:pPr>
            <a:r>
              <a:rPr lang="en-GB" altLang="en-US" sz="2400" b="0" dirty="0">
                <a:solidFill>
                  <a:schemeClr val="tx1"/>
                </a:solidFill>
              </a:rPr>
              <a:t>A. Headache occurring on </a:t>
            </a:r>
            <a:r>
              <a:rPr lang="en-GB" altLang="en-US" sz="2400" b="0" dirty="0">
                <a:solidFill>
                  <a:schemeClr val="tx1"/>
                </a:solidFill>
                <a:sym typeface="Symbol" pitchFamily="18" charset="2"/>
              </a:rPr>
              <a:t></a:t>
            </a:r>
            <a:r>
              <a:rPr lang="en-GB" altLang="en-US" sz="2400" b="0" dirty="0">
                <a:solidFill>
                  <a:schemeClr val="tx1"/>
                </a:solidFill>
              </a:rPr>
              <a:t>15 d/</a:t>
            </a:r>
            <a:r>
              <a:rPr lang="en-GB" altLang="en-US" sz="2400" b="0" dirty="0" err="1">
                <a:solidFill>
                  <a:schemeClr val="tx1"/>
                </a:solidFill>
              </a:rPr>
              <a:t>mo</a:t>
            </a:r>
            <a:r>
              <a:rPr lang="en-GB" altLang="en-US" sz="2400" b="0" dirty="0">
                <a:solidFill>
                  <a:schemeClr val="tx1"/>
                </a:solidFill>
              </a:rPr>
              <a:t> on average for </a:t>
            </a:r>
            <a:br>
              <a:rPr lang="en-GB" altLang="en-US" sz="2400" b="0" dirty="0">
                <a:solidFill>
                  <a:schemeClr val="tx1"/>
                </a:solidFill>
              </a:rPr>
            </a:br>
            <a:r>
              <a:rPr lang="en-GB" altLang="en-US" sz="2400" b="0" dirty="0">
                <a:solidFill>
                  <a:schemeClr val="tx1"/>
                </a:solidFill>
              </a:rPr>
              <a:t>&gt;3 </a:t>
            </a:r>
            <a:r>
              <a:rPr lang="en-GB" altLang="en-US" sz="2400" b="0" dirty="0" err="1">
                <a:solidFill>
                  <a:schemeClr val="tx1"/>
                </a:solidFill>
              </a:rPr>
              <a:t>mo</a:t>
            </a:r>
            <a:r>
              <a:rPr lang="en-GB" altLang="en-US" sz="2400" b="0" dirty="0">
                <a:solidFill>
                  <a:schemeClr val="tx1"/>
                </a:solidFill>
              </a:rPr>
              <a:t> (</a:t>
            </a:r>
            <a:r>
              <a:rPr lang="en-GB" altLang="en-US" sz="2400" b="0" dirty="0">
                <a:solidFill>
                  <a:schemeClr val="tx1"/>
                </a:solidFill>
                <a:sym typeface="Symbol" pitchFamily="18" charset="2"/>
              </a:rPr>
              <a:t></a:t>
            </a:r>
            <a:r>
              <a:rPr lang="en-GB" altLang="en-US" sz="2400" b="0" dirty="0">
                <a:solidFill>
                  <a:schemeClr val="tx1"/>
                </a:solidFill>
              </a:rPr>
              <a:t>180 d/y), fulfilling criteria B-D</a:t>
            </a:r>
          </a:p>
          <a:p>
            <a:pPr defTabSz="514350">
              <a:spcBef>
                <a:spcPct val="0"/>
              </a:spcBef>
              <a:spcAft>
                <a:spcPts val="0"/>
              </a:spcAft>
              <a:buFontTx/>
              <a:buNone/>
              <a:defRPr/>
            </a:pPr>
            <a:r>
              <a:rPr lang="en-GB" altLang="en-US" sz="2400" b="0" dirty="0">
                <a:solidFill>
                  <a:schemeClr val="tx1"/>
                </a:solidFill>
              </a:rPr>
              <a:t>B. Lasting hours to days, or unremitting</a:t>
            </a:r>
          </a:p>
          <a:p>
            <a:pPr defTabSz="514350">
              <a:spcBef>
                <a:spcPct val="0"/>
              </a:spcBef>
              <a:spcAft>
                <a:spcPts val="0"/>
              </a:spcAft>
              <a:buFontTx/>
              <a:buNone/>
              <a:defRPr/>
            </a:pPr>
            <a:r>
              <a:rPr lang="en-GB" altLang="en-US" sz="2400" b="0" dirty="0">
                <a:solidFill>
                  <a:schemeClr val="tx1"/>
                </a:solidFill>
              </a:rPr>
              <a:t>C. </a:t>
            </a:r>
            <a:r>
              <a:rPr lang="en-GB" altLang="en-US" sz="2400" b="0" dirty="0">
                <a:solidFill>
                  <a:schemeClr val="tx1"/>
                </a:solidFill>
                <a:sym typeface="Symbol" pitchFamily="18" charset="2"/>
              </a:rPr>
              <a:t>2</a:t>
            </a:r>
            <a:r>
              <a:rPr lang="en-GB" altLang="en-US" sz="2400" b="0" dirty="0">
                <a:solidFill>
                  <a:schemeClr val="tx1"/>
                </a:solidFill>
              </a:rPr>
              <a:t> of the following 4 characteristics:</a:t>
            </a:r>
          </a:p>
          <a:p>
            <a:pPr marL="725488" lvl="1" indent="-363538" defTabSz="514350">
              <a:spcBef>
                <a:spcPct val="0"/>
              </a:spcBef>
              <a:spcAft>
                <a:spcPts val="0"/>
              </a:spcAft>
              <a:buFontTx/>
              <a:buNone/>
              <a:defRPr/>
            </a:pPr>
            <a:r>
              <a:rPr lang="en-GB" altLang="en-US" sz="2400" dirty="0">
                <a:solidFill>
                  <a:schemeClr val="tx1"/>
                </a:solidFill>
              </a:rPr>
              <a:t>1.	bilateral location</a:t>
            </a:r>
          </a:p>
          <a:p>
            <a:pPr marL="725488" lvl="1" indent="-363538" defTabSz="514350">
              <a:spcBef>
                <a:spcPct val="0"/>
              </a:spcBef>
              <a:spcAft>
                <a:spcPts val="0"/>
              </a:spcAft>
              <a:buFontTx/>
              <a:buNone/>
              <a:defRPr/>
            </a:pPr>
            <a:r>
              <a:rPr lang="en-GB" altLang="en-US" sz="2400" dirty="0">
                <a:solidFill>
                  <a:schemeClr val="tx1"/>
                </a:solidFill>
              </a:rPr>
              <a:t>2.	pressing/tightening (non-pulsating) quality</a:t>
            </a:r>
          </a:p>
          <a:p>
            <a:pPr marL="725488" lvl="1" indent="-363538" defTabSz="514350">
              <a:spcBef>
                <a:spcPct val="0"/>
              </a:spcBef>
              <a:spcAft>
                <a:spcPts val="0"/>
              </a:spcAft>
              <a:buFontTx/>
              <a:buNone/>
              <a:defRPr/>
            </a:pPr>
            <a:r>
              <a:rPr lang="en-GB" altLang="en-US" sz="2400" dirty="0">
                <a:solidFill>
                  <a:schemeClr val="tx1"/>
                </a:solidFill>
              </a:rPr>
              <a:t>3.	mild or moderate intensity</a:t>
            </a:r>
          </a:p>
          <a:p>
            <a:pPr marL="725488" lvl="1" indent="-363538" defTabSz="514350">
              <a:spcBef>
                <a:spcPct val="0"/>
              </a:spcBef>
              <a:spcAft>
                <a:spcPts val="0"/>
              </a:spcAft>
              <a:buFontTx/>
              <a:buAutoNum type="arabicPeriod" startAt="4"/>
              <a:defRPr/>
            </a:pPr>
            <a:r>
              <a:rPr lang="en-GB" altLang="en-US" sz="2400" dirty="0">
                <a:solidFill>
                  <a:schemeClr val="tx1"/>
                </a:solidFill>
              </a:rPr>
              <a:t>not aggravated by routine physical activity</a:t>
            </a:r>
          </a:p>
          <a:p>
            <a:pPr marL="342900" lvl="1" indent="-342900" defTabSz="514350">
              <a:spcBef>
                <a:spcPct val="0"/>
              </a:spcBef>
              <a:spcAft>
                <a:spcPts val="0"/>
              </a:spcAft>
              <a:buFontTx/>
              <a:buNone/>
              <a:defRPr/>
            </a:pPr>
            <a:r>
              <a:rPr lang="en-GB" altLang="en-US" sz="2400" dirty="0">
                <a:solidFill>
                  <a:schemeClr val="tx1"/>
                </a:solidFill>
                <a:ea typeface="+mn-ea"/>
                <a:cs typeface="+mn-cs"/>
              </a:rPr>
              <a:t>D.	Both of the following:</a:t>
            </a:r>
          </a:p>
          <a:p>
            <a:pPr marL="725488" lvl="1" indent="-363538" defTabSz="514350">
              <a:spcBef>
                <a:spcPct val="0"/>
              </a:spcBef>
              <a:spcAft>
                <a:spcPts val="0"/>
              </a:spcAft>
              <a:buFontTx/>
              <a:buNone/>
              <a:defRPr/>
            </a:pPr>
            <a:r>
              <a:rPr lang="en-GB" altLang="en-US" sz="2400" dirty="0">
                <a:solidFill>
                  <a:schemeClr val="tx1"/>
                </a:solidFill>
              </a:rPr>
              <a:t>1.	not &gt;1 of photophobia, phonophobia, mild nausea</a:t>
            </a:r>
            <a:endParaRPr lang="en-GB" altLang="en-US" sz="2400" b="1" dirty="0">
              <a:solidFill>
                <a:schemeClr val="tx1"/>
              </a:solidFill>
            </a:endParaRPr>
          </a:p>
          <a:p>
            <a:pPr marL="725488" lvl="1" indent="-363538" defTabSz="514350">
              <a:spcBef>
                <a:spcPct val="0"/>
              </a:spcBef>
              <a:spcAft>
                <a:spcPts val="0"/>
              </a:spcAft>
              <a:buFontTx/>
              <a:buNone/>
              <a:defRPr/>
            </a:pPr>
            <a:r>
              <a:rPr lang="en-GB" altLang="en-US" sz="2400" dirty="0">
                <a:solidFill>
                  <a:schemeClr val="tx1"/>
                </a:solidFill>
              </a:rPr>
              <a:t>2.	neither moderate or severe nausea nor vomiting</a:t>
            </a:r>
            <a:endParaRPr lang="en-GB" altLang="en-US" sz="2000" dirty="0">
              <a:solidFill>
                <a:schemeClr val="tx1"/>
              </a:solidFill>
            </a:endParaRPr>
          </a:p>
          <a:p>
            <a:pPr defTabSz="514350">
              <a:spcBef>
                <a:spcPct val="0"/>
              </a:spcBef>
              <a:spcAft>
                <a:spcPts val="0"/>
              </a:spcAft>
              <a:buFontTx/>
              <a:buNone/>
              <a:defRPr/>
            </a:pPr>
            <a:r>
              <a:rPr lang="en-GB" altLang="en-US" sz="2400" b="0" dirty="0">
                <a:solidFill>
                  <a:schemeClr val="tx1"/>
                </a:solidFill>
              </a:rPr>
              <a:t>E.	 </a:t>
            </a:r>
            <a:r>
              <a:rPr lang="en-GB" altLang="en-US" sz="2400" b="0" dirty="0">
                <a:solidFill>
                  <a:srgbClr val="000000"/>
                </a:solidFill>
              </a:rPr>
              <a:t>Not better accounted for by another ICHD-3 diagnosis</a:t>
            </a:r>
            <a:endParaRPr lang="en-GB" altLang="en-US" sz="2400" b="0" dirty="0">
              <a:solidFill>
                <a:schemeClr val="tx1"/>
              </a:solidFill>
            </a:endParaRP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2.3 Chronic TTH</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AD17824D-11FC-4D66-920A-54F915CC526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2.3 Chronic TTH</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8171121"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a:spcAft>
                <a:spcPts val="600"/>
              </a:spcAft>
              <a:buFontTx/>
              <a:buNone/>
              <a:tabLst>
                <a:tab pos="857250" algn="l"/>
              </a:tabLst>
            </a:pPr>
            <a:r>
              <a:rPr lang="en-GB" altLang="en-US" sz="2400" dirty="0"/>
              <a:t>2.3.1	Chronic tension-type headache associated with </a:t>
            </a:r>
            <a:br>
              <a:rPr lang="en-GB" altLang="en-US" sz="2400" dirty="0"/>
            </a:br>
            <a:r>
              <a:rPr lang="en-GB" altLang="en-US" sz="2400" dirty="0"/>
              <a:t>	</a:t>
            </a:r>
            <a:r>
              <a:rPr lang="en-GB" altLang="en-US" sz="2400" dirty="0" err="1"/>
              <a:t>pericranial</a:t>
            </a:r>
            <a:r>
              <a:rPr lang="en-GB" altLang="en-US" sz="2400" dirty="0"/>
              <a:t> tenderness</a:t>
            </a:r>
            <a:endParaRPr lang="en-GB" altLang="en-US" dirty="0"/>
          </a:p>
          <a:p>
            <a:pPr lvl="1" defTabSz="342900">
              <a:spcBef>
                <a:spcPct val="0"/>
              </a:spcBef>
              <a:buFontTx/>
              <a:buNone/>
              <a:tabLst>
                <a:tab pos="857250" algn="l"/>
              </a:tabLst>
            </a:pPr>
            <a:r>
              <a:rPr lang="en-GB" altLang="en-US" dirty="0"/>
              <a:t>		A. Headache fulfilling criteria for</a:t>
            </a:r>
            <a:br>
              <a:rPr lang="en-GB" altLang="en-US" dirty="0"/>
            </a:br>
            <a:r>
              <a:rPr lang="en-GB" altLang="en-US" dirty="0"/>
              <a:t>	2.3 </a:t>
            </a:r>
            <a:r>
              <a:rPr lang="en-GB" altLang="en-US" i="1" dirty="0"/>
              <a:t>Chronic tension-type headache</a:t>
            </a:r>
            <a:endParaRPr lang="en-GB" altLang="en-US" dirty="0"/>
          </a:p>
          <a:p>
            <a:pPr lvl="1" defTabSz="342900">
              <a:spcBef>
                <a:spcPct val="0"/>
              </a:spcBef>
              <a:buFontTx/>
              <a:buNone/>
              <a:tabLst>
                <a:tab pos="857250" algn="l"/>
              </a:tabLst>
            </a:pPr>
            <a:r>
              <a:rPr lang="en-GB" altLang="en-US" dirty="0"/>
              <a:t>		B. Increased </a:t>
            </a:r>
            <a:r>
              <a:rPr lang="en-GB" altLang="en-US" dirty="0" err="1"/>
              <a:t>pericranial</a:t>
            </a:r>
            <a:r>
              <a:rPr lang="en-GB" altLang="en-US" dirty="0"/>
              <a:t> tenderness on manual palpation</a:t>
            </a:r>
          </a:p>
          <a:p>
            <a:pPr defTabSz="342900">
              <a:spcBef>
                <a:spcPct val="50000"/>
              </a:spcBef>
              <a:spcAft>
                <a:spcPts val="600"/>
              </a:spcAft>
              <a:buFontTx/>
              <a:buNone/>
              <a:tabLst>
                <a:tab pos="857250" algn="l"/>
              </a:tabLst>
            </a:pPr>
            <a:r>
              <a:rPr lang="en-GB" altLang="en-US" sz="2400" dirty="0"/>
              <a:t>2.3.2	Chronic tension-type headache not associated with </a:t>
            </a:r>
            <a:br>
              <a:rPr lang="en-GB" altLang="en-US" sz="2400" dirty="0"/>
            </a:br>
            <a:r>
              <a:rPr lang="en-GB" altLang="en-US" sz="2400" dirty="0"/>
              <a:t>	</a:t>
            </a:r>
            <a:r>
              <a:rPr lang="en-GB" altLang="en-US" sz="2400" dirty="0" err="1"/>
              <a:t>pericranial</a:t>
            </a:r>
            <a:r>
              <a:rPr lang="en-GB" altLang="en-US" sz="2400" dirty="0"/>
              <a:t> tenderness</a:t>
            </a:r>
            <a:endParaRPr lang="en-GB" altLang="en-US" i="1" dirty="0"/>
          </a:p>
          <a:p>
            <a:pPr lvl="1" defTabSz="342900">
              <a:spcBef>
                <a:spcPct val="0"/>
              </a:spcBef>
              <a:buFontTx/>
              <a:buNone/>
              <a:tabLst>
                <a:tab pos="857250" algn="l"/>
              </a:tabLst>
            </a:pPr>
            <a:r>
              <a:rPr lang="en-GB" altLang="en-US" dirty="0"/>
              <a:t>		A. Episodes fulfilling criteria for</a:t>
            </a:r>
            <a:br>
              <a:rPr lang="en-GB" altLang="en-US" dirty="0"/>
            </a:br>
            <a:r>
              <a:rPr lang="en-GB" altLang="en-US" dirty="0"/>
              <a:t>	2.3 </a:t>
            </a:r>
            <a:r>
              <a:rPr lang="en-GB" altLang="en-US" i="1" dirty="0"/>
              <a:t>Chronic tension-type headache</a:t>
            </a:r>
            <a:endParaRPr lang="en-GB" altLang="en-US" dirty="0"/>
          </a:p>
          <a:p>
            <a:pPr lvl="1" defTabSz="342900">
              <a:spcBef>
                <a:spcPct val="0"/>
              </a:spcBef>
              <a:buFontTx/>
              <a:buNone/>
              <a:tabLst>
                <a:tab pos="857250" algn="l"/>
              </a:tabLst>
            </a:pPr>
            <a:r>
              <a:rPr lang="en-GB" altLang="en-US" dirty="0"/>
              <a:t>		B. No increase in </a:t>
            </a:r>
            <a:r>
              <a:rPr lang="en-GB" altLang="en-US" dirty="0" err="1"/>
              <a:t>pericranial</a:t>
            </a:r>
            <a:r>
              <a:rPr lang="en-GB" altLang="en-US" dirty="0"/>
              <a:t> tenderness</a:t>
            </a:r>
            <a:endParaRPr lang="en-GB" altLang="en-US" b="1"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B9946FF8-2FB4-41DD-979A-190088962E5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2.4 Probable TTH</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19100">
              <a:spcAft>
                <a:spcPts val="600"/>
              </a:spcAft>
              <a:buFontTx/>
              <a:buNone/>
              <a:defRPr/>
            </a:pPr>
            <a:r>
              <a:rPr lang="en-GB" sz="2400" dirty="0"/>
              <a:t>2.4.1	Probable infrequent episodic TTH</a:t>
            </a:r>
            <a:endParaRPr lang="en-GB" dirty="0"/>
          </a:p>
          <a:p>
            <a:pPr marL="803275" lvl="1" indent="-346075" defTabSz="419100">
              <a:spcBef>
                <a:spcPct val="0"/>
              </a:spcBef>
              <a:buFontTx/>
              <a:buNone/>
              <a:defRPr/>
            </a:pPr>
            <a:r>
              <a:rPr lang="en-GB" dirty="0"/>
              <a:t>A.	One or more episodes fulfilling all but one of criteria </a:t>
            </a:r>
            <a:br>
              <a:rPr lang="en-GB" dirty="0"/>
            </a:br>
            <a:r>
              <a:rPr lang="en-GB" dirty="0"/>
              <a:t>A-D for 2.1 </a:t>
            </a:r>
            <a:r>
              <a:rPr lang="en-GB" i="1" dirty="0"/>
              <a:t>Infrequent episodic tension-type headache</a:t>
            </a:r>
            <a:endParaRPr lang="en-GB" dirty="0"/>
          </a:p>
          <a:p>
            <a:pPr marL="803275" lvl="1" indent="-346075" defTabSz="419100">
              <a:spcBef>
                <a:spcPct val="0"/>
              </a:spcBef>
              <a:buFontTx/>
              <a:buNone/>
              <a:defRPr/>
            </a:pPr>
            <a:r>
              <a:rPr lang="en-GB" dirty="0"/>
              <a:t>B.	Not fulfilling ICHD-3 criteria for any other headache</a:t>
            </a:r>
            <a:br>
              <a:rPr lang="en-GB" dirty="0"/>
            </a:br>
            <a:r>
              <a:rPr lang="en-GB" dirty="0"/>
              <a:t>disorder</a:t>
            </a:r>
          </a:p>
          <a:p>
            <a:pPr marL="803275" lvl="1" indent="-346075" defTabSz="419100">
              <a:spcBef>
                <a:spcPct val="0"/>
              </a:spcBef>
              <a:buFontTx/>
              <a:buNone/>
              <a:defRPr/>
            </a:pPr>
            <a:r>
              <a:rPr lang="en-GB" dirty="0"/>
              <a:t>C. 	Not better accounted for by another ICHD-3 diagnosis</a:t>
            </a:r>
          </a:p>
          <a:p>
            <a:pPr marL="342900" lvl="1" indent="-342900" defTabSz="419100">
              <a:spcAft>
                <a:spcPts val="600"/>
              </a:spcAft>
              <a:buFontTx/>
              <a:buNone/>
              <a:defRPr/>
            </a:pPr>
            <a:r>
              <a:rPr lang="en-GB" dirty="0"/>
              <a:t>2.4.2	Probable frequent episodic TTH</a:t>
            </a:r>
          </a:p>
          <a:p>
            <a:pPr marL="803275" lvl="1" indent="-346075" defTabSz="419100">
              <a:spcBef>
                <a:spcPct val="0"/>
              </a:spcBef>
              <a:buFontTx/>
              <a:buNone/>
              <a:defRPr/>
            </a:pPr>
            <a:r>
              <a:rPr lang="en-GB" dirty="0"/>
              <a:t>A.	Episodes fulfilling all but one of criteria A-D for </a:t>
            </a:r>
            <a:br>
              <a:rPr lang="en-GB" dirty="0"/>
            </a:br>
            <a:r>
              <a:rPr lang="en-GB" dirty="0"/>
              <a:t>2.2 </a:t>
            </a:r>
            <a:r>
              <a:rPr lang="en-GB" i="1" dirty="0"/>
              <a:t>Frequent episodic tension-type headache</a:t>
            </a:r>
            <a:endParaRPr lang="en-GB" dirty="0"/>
          </a:p>
          <a:p>
            <a:pPr marL="803275" lvl="1" indent="-346075" defTabSz="419100">
              <a:spcBef>
                <a:spcPct val="0"/>
              </a:spcBef>
              <a:buFontTx/>
              <a:buNone/>
              <a:defRPr/>
            </a:pPr>
            <a:r>
              <a:rPr lang="en-GB" dirty="0"/>
              <a:t>B.		Not fulfilling ICHD-3 criteria for any other headache</a:t>
            </a:r>
            <a:br>
              <a:rPr lang="en-GB" dirty="0"/>
            </a:br>
            <a:r>
              <a:rPr lang="en-GB" dirty="0"/>
              <a:t>disorder</a:t>
            </a:r>
          </a:p>
          <a:p>
            <a:pPr lvl="1" defTabSz="419100">
              <a:spcBef>
                <a:spcPct val="0"/>
              </a:spcBef>
              <a:buFontTx/>
              <a:buNone/>
              <a:defRPr/>
            </a:pPr>
            <a:r>
              <a:rPr lang="en-GB" dirty="0"/>
              <a:t>C. 	Not better accounted for by another ICHD-3 diagnosis</a:t>
            </a:r>
            <a:endParaRPr lang="en-GB" sz="5400"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18EA3B81-7C08-46E9-8B88-302825B988D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2.4 Probable TTH</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19100">
              <a:spcAft>
                <a:spcPts val="600"/>
              </a:spcAft>
              <a:buFontTx/>
              <a:buNone/>
            </a:pPr>
            <a:r>
              <a:rPr lang="en-GB" altLang="en-US" sz="2400" dirty="0"/>
              <a:t>2.4.3	Probable chronic TTH</a:t>
            </a:r>
            <a:endParaRPr lang="en-GB" altLang="en-US" dirty="0"/>
          </a:p>
          <a:p>
            <a:pPr marL="803275" lvl="1" indent="-346075" defTabSz="419100">
              <a:spcBef>
                <a:spcPct val="0"/>
              </a:spcBef>
              <a:buFontTx/>
              <a:buNone/>
            </a:pPr>
            <a:r>
              <a:rPr lang="en-GB" altLang="en-US" dirty="0"/>
              <a:t>A.	Headache fulfilling all but one of criteria A-D for </a:t>
            </a:r>
            <a:br>
              <a:rPr lang="en-GB" altLang="en-US" dirty="0"/>
            </a:br>
            <a:r>
              <a:rPr lang="en-GB" altLang="en-US" dirty="0"/>
              <a:t>2.3 </a:t>
            </a:r>
            <a:r>
              <a:rPr lang="en-GB" altLang="en-US" i="1" dirty="0"/>
              <a:t>Chronic tension-type headache</a:t>
            </a:r>
          </a:p>
          <a:p>
            <a:pPr marL="803275" lvl="1" indent="-346075" defTabSz="419100">
              <a:spcBef>
                <a:spcPct val="0"/>
              </a:spcBef>
              <a:buFontTx/>
              <a:buNone/>
            </a:pPr>
            <a:r>
              <a:rPr lang="en-GB" altLang="en-US" dirty="0"/>
              <a:t>B.	Not fulfilling ICHD-3 criteria for any other headache</a:t>
            </a:r>
            <a:br>
              <a:rPr lang="en-GB" altLang="en-US" dirty="0"/>
            </a:br>
            <a:r>
              <a:rPr lang="en-GB" altLang="en-US" dirty="0"/>
              <a:t>disorder</a:t>
            </a:r>
          </a:p>
          <a:p>
            <a:pPr marL="803275" lvl="1" indent="-346075" defTabSz="419100">
              <a:spcBef>
                <a:spcPct val="0"/>
              </a:spcBef>
              <a:buFontTx/>
              <a:buNone/>
            </a:pPr>
            <a:r>
              <a:rPr lang="en-GB" altLang="en-US" dirty="0"/>
              <a:t>C. Not better accounted for by another ICHD-3 diagnosis</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0EE048F0-58FD-43B6-98B4-D956051B8EC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1027"/>
          <p:cNvSpPr>
            <a:spLocks noGrp="1" noChangeArrowheads="1"/>
          </p:cNvSpPr>
          <p:nvPr>
            <p:ph type="body" idx="1"/>
          </p:nvPr>
        </p:nvSpPr>
        <p:spPr>
          <a:xfrm>
            <a:off x="685800" y="1828800"/>
            <a:ext cx="8001000" cy="4267200"/>
          </a:xfrm>
        </p:spPr>
        <p:txBody>
          <a:bodyPr/>
          <a:lstStyle/>
          <a:p>
            <a:pPr marL="536575" indent="-536575" defTabSz="266700">
              <a:buFontTx/>
              <a:buNone/>
              <a:tabLst>
                <a:tab pos="571500" algn="l"/>
              </a:tabLst>
              <a:defRPr/>
            </a:pPr>
            <a:r>
              <a:rPr lang="en-GB" sz="2400" b="0" dirty="0"/>
              <a:t>3.1	Cluster headache</a:t>
            </a:r>
          </a:p>
          <a:p>
            <a:pPr marL="536575" indent="-536575" defTabSz="266700">
              <a:buFontTx/>
              <a:buNone/>
              <a:tabLst>
                <a:tab pos="571500" algn="l"/>
              </a:tabLst>
              <a:defRPr/>
            </a:pPr>
            <a:r>
              <a:rPr lang="en-GB" sz="2400" b="0" dirty="0"/>
              <a:t>3.2	Paroxysmal </a:t>
            </a:r>
            <a:r>
              <a:rPr lang="en-GB" sz="2400" b="0" dirty="0" err="1"/>
              <a:t>hemicrania</a:t>
            </a:r>
            <a:endParaRPr lang="en-GB" sz="2400" b="0" dirty="0"/>
          </a:p>
          <a:p>
            <a:pPr marL="536575" indent="-536575" defTabSz="266700">
              <a:buFontTx/>
              <a:buNone/>
              <a:tabLst>
                <a:tab pos="536575" algn="l"/>
              </a:tabLst>
              <a:defRPr/>
            </a:pPr>
            <a:r>
              <a:rPr lang="en-GB" sz="2400" b="0" dirty="0"/>
              <a:t>3.3	Short-lasting unilateral </a:t>
            </a:r>
            <a:r>
              <a:rPr lang="en-GB" sz="2400" b="0" dirty="0" err="1"/>
              <a:t>neuralgiform</a:t>
            </a:r>
            <a:r>
              <a:rPr lang="en-GB" sz="2400" b="0" dirty="0"/>
              <a:t> headache attacks</a:t>
            </a:r>
          </a:p>
          <a:p>
            <a:pPr marL="536575" indent="-536575" defTabSz="266700">
              <a:buFontTx/>
              <a:buNone/>
              <a:tabLst>
                <a:tab pos="571500" algn="l"/>
              </a:tabLst>
              <a:defRPr/>
            </a:pPr>
            <a:r>
              <a:rPr lang="en-GB" sz="2400" b="0" dirty="0"/>
              <a:t>3.4	</a:t>
            </a:r>
            <a:r>
              <a:rPr lang="en-GB" sz="2400" b="0" dirty="0" err="1"/>
              <a:t>Hemicrania</a:t>
            </a:r>
            <a:r>
              <a:rPr lang="en-GB" sz="2400" b="0" dirty="0"/>
              <a:t> continua	</a:t>
            </a:r>
          </a:p>
          <a:p>
            <a:pPr marL="536575" indent="-536575" defTabSz="266700">
              <a:buFontTx/>
              <a:buNone/>
              <a:tabLst>
                <a:tab pos="571500" algn="l"/>
              </a:tabLst>
              <a:defRPr/>
            </a:pPr>
            <a:r>
              <a:rPr lang="en-GB" sz="2400" b="0" dirty="0"/>
              <a:t>3.5	Probable trigeminal autonomic </a:t>
            </a:r>
            <a:r>
              <a:rPr lang="en-GB" sz="2400" b="0" dirty="0" err="1"/>
              <a:t>cephalalgia</a:t>
            </a:r>
            <a:endParaRPr lang="en-GB" sz="2400" b="0" dirty="0"/>
          </a:p>
        </p:txBody>
      </p:sp>
      <p:sp>
        <p:nvSpPr>
          <p:cNvPr id="4" name="제목 1"/>
          <p:cNvSpPr txBox="1">
            <a:spLocks/>
          </p:cNvSpPr>
          <p:nvPr/>
        </p:nvSpPr>
        <p:spPr>
          <a:xfrm>
            <a:off x="342898" y="0"/>
            <a:ext cx="8415618" cy="97155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 Trigeminal autonomic </a:t>
            </a:r>
            <a:r>
              <a:rPr lang="en-US" altLang="ko-KR" sz="3600" b="1" dirty="0" err="1">
                <a:solidFill>
                  <a:schemeClr val="accent1">
                    <a:lumMod val="50000"/>
                  </a:schemeClr>
                </a:solidFill>
                <a:latin typeface="Calibri" panose="020F0502020204030204"/>
                <a:cs typeface="+mn-cs"/>
              </a:rPr>
              <a:t>cephalalgias</a:t>
            </a:r>
            <a:r>
              <a:rPr lang="en-US" altLang="ko-KR" sz="3600" b="1" dirty="0">
                <a:solidFill>
                  <a:schemeClr val="accent1">
                    <a:lumMod val="50000"/>
                  </a:schemeClr>
                </a:solidFill>
                <a:latin typeface="Calibri" panose="020F0502020204030204"/>
                <a:cs typeface="+mn-cs"/>
              </a:rPr>
              <a:t> (TAC)</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AAF9421C-BCF3-4A2A-AB64-507AA77C705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3.1 Cluster headache</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905307"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Tx/>
              <a:buNone/>
            </a:pPr>
            <a:r>
              <a:rPr lang="en-GB" altLang="en-US" sz="2400" dirty="0"/>
              <a:t>A. At least 5 attacks fulfilling criteria B-D</a:t>
            </a:r>
          </a:p>
          <a:p>
            <a:pPr marL="0" indent="0">
              <a:spcBef>
                <a:spcPct val="0"/>
              </a:spcBef>
              <a:buFontTx/>
              <a:buNone/>
            </a:pPr>
            <a:r>
              <a:rPr lang="en-GB" altLang="en-US" sz="2400" dirty="0"/>
              <a:t>B. Severe or very severe unilateral orbital, supraorbital and/or temporal pain lasting 15-180 min (when untreated)</a:t>
            </a:r>
          </a:p>
          <a:p>
            <a:pPr marL="0" indent="0">
              <a:spcBef>
                <a:spcPct val="0"/>
              </a:spcBef>
              <a:buFontTx/>
              <a:buNone/>
            </a:pPr>
            <a:r>
              <a:rPr lang="en-GB" altLang="en-US" sz="2400" dirty="0"/>
              <a:t>C. Either or both of the following:</a:t>
            </a:r>
          </a:p>
          <a:p>
            <a:pPr marL="0" lvl="1" indent="0">
              <a:spcBef>
                <a:spcPct val="0"/>
              </a:spcBef>
              <a:buFontTx/>
              <a:buNone/>
            </a:pPr>
            <a:r>
              <a:rPr lang="en-GB" altLang="en-US" dirty="0"/>
              <a:t>	1. </a:t>
            </a:r>
            <a:r>
              <a:rPr lang="en-GB" altLang="en-US" dirty="0">
                <a:sym typeface="Symbol" charset="2"/>
              </a:rPr>
              <a:t>1 </a:t>
            </a:r>
            <a:r>
              <a:rPr lang="en-GB" altLang="en-US" dirty="0"/>
              <a:t>of the following ipsilateral symptoms or signs: </a:t>
            </a:r>
            <a:br>
              <a:rPr lang="en-GB" altLang="en-US" dirty="0"/>
            </a:br>
            <a:r>
              <a:rPr lang="en-GB" altLang="en-US" dirty="0"/>
              <a:t>	a) conjunctival injection and/or lacrimation; b) nasal </a:t>
            </a:r>
            <a:br>
              <a:rPr lang="en-GB" altLang="en-US" dirty="0"/>
            </a:br>
            <a:r>
              <a:rPr lang="en-GB" altLang="en-US" dirty="0"/>
              <a:t>	congestion and/or rhinorrhoea; c) eyelid oedema; </a:t>
            </a:r>
            <a:br>
              <a:rPr lang="en-GB" altLang="en-US" dirty="0"/>
            </a:br>
            <a:r>
              <a:rPr lang="en-GB" altLang="en-US" dirty="0"/>
              <a:t>	d) forehead and facial sweating; e) miosis and/or         	ptosis</a:t>
            </a:r>
          </a:p>
          <a:p>
            <a:pPr marL="0" lvl="1" indent="0">
              <a:spcBef>
                <a:spcPct val="0"/>
              </a:spcBef>
              <a:buFontTx/>
              <a:buNone/>
            </a:pPr>
            <a:r>
              <a:rPr lang="en-GB" altLang="en-US" dirty="0"/>
              <a:t>	2. a sense of restlessness or agitation</a:t>
            </a:r>
          </a:p>
          <a:p>
            <a:pPr marL="0" indent="0">
              <a:spcBef>
                <a:spcPct val="0"/>
              </a:spcBef>
              <a:buFontTx/>
              <a:buNone/>
            </a:pPr>
            <a:r>
              <a:rPr lang="en-GB" altLang="en-US" sz="2400" dirty="0"/>
              <a:t>D. Frequency from 1/2 d to 8/d for &gt; half the time when active</a:t>
            </a:r>
          </a:p>
          <a:p>
            <a:pPr marL="0" indent="0">
              <a:spcBef>
                <a:spcPct val="0"/>
              </a:spcBef>
              <a:buFontTx/>
              <a:buNone/>
            </a:pPr>
            <a:r>
              <a:rPr lang="en-GB" altLang="en-US" sz="2400" dirty="0"/>
              <a:t>E. Not better accounted for by another ICHD-3 diagnosis</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65CBD43E-B0F2-47A7-B2FD-BCE93FF2A51D}"/>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3.1 Cluster headache</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Comments</a:t>
            </a:r>
          </a:p>
          <a:p>
            <a:r>
              <a:rPr lang="en-US" sz="2000" dirty="0"/>
              <a:t>Attacks occur in series lasting for weeks or months (so-called cluster periods or bouts) separated by remission periods usually lasting months or years.    About 10-15% of patients have 3.1.2 </a:t>
            </a:r>
            <a:r>
              <a:rPr lang="en-US" sz="2000" i="1" dirty="0"/>
              <a:t>Chronic cluster headache</a:t>
            </a:r>
            <a:r>
              <a:rPr lang="en-US" sz="2000" dirty="0"/>
              <a:t>, without such remission periods. </a:t>
            </a:r>
          </a:p>
          <a:p>
            <a:r>
              <a:rPr lang="en-US" sz="2000" dirty="0"/>
              <a:t>During a cluster period in 3.1.1 </a:t>
            </a:r>
            <a:r>
              <a:rPr lang="en-US" sz="2000" i="1" dirty="0"/>
              <a:t>Episodic cluster headache</a:t>
            </a:r>
            <a:r>
              <a:rPr lang="en-US" sz="2000" dirty="0"/>
              <a:t>, and at any time in </a:t>
            </a:r>
            <a:br>
              <a:rPr lang="en-US" sz="2000" dirty="0"/>
            </a:br>
            <a:r>
              <a:rPr lang="en-US" sz="2000" dirty="0"/>
              <a:t>3.1.2 </a:t>
            </a:r>
            <a:r>
              <a:rPr lang="en-US" sz="2000" i="1" dirty="0"/>
              <a:t>Chronic cluster headache</a:t>
            </a:r>
            <a:r>
              <a:rPr lang="en-US" sz="2000" dirty="0"/>
              <a:t>, attacks occur regularly and may be provoked by alcohol, histamine or nitroglycerin.</a:t>
            </a:r>
          </a:p>
          <a:p>
            <a:r>
              <a:rPr lang="en-US" sz="2000" dirty="0"/>
              <a:t>The pain of 3.1</a:t>
            </a:r>
            <a:r>
              <a:rPr lang="en-US" sz="2000" i="1" dirty="0"/>
              <a:t> Cluster headache</a:t>
            </a:r>
            <a:r>
              <a:rPr lang="en-US" sz="2000" dirty="0"/>
              <a:t> is maximal </a:t>
            </a:r>
            <a:r>
              <a:rPr lang="en-US" sz="2000" dirty="0" err="1"/>
              <a:t>orbitally</a:t>
            </a:r>
            <a:r>
              <a:rPr lang="en-US" sz="2000" dirty="0"/>
              <a:t>, </a:t>
            </a:r>
            <a:r>
              <a:rPr lang="en-US" sz="2000" dirty="0" err="1"/>
              <a:t>supraorbitally</a:t>
            </a:r>
            <a:r>
              <a:rPr lang="en-US" sz="2000" dirty="0"/>
              <a:t>,              temporally or in any combination of these sites, but may spread to other      regions. </a:t>
            </a:r>
          </a:p>
          <a:p>
            <a:r>
              <a:rPr lang="en-US" sz="2000" dirty="0"/>
              <a:t>During the worst attacks, the intensity of pain is excruciating. Patients are   usually unable to lie down, and characteristically pace the floor. Pain usually recurs on the same side of the head during a single cluster period.</a:t>
            </a:r>
          </a:p>
          <a:p>
            <a:endParaRPr lang="en-US" sz="1800" dirty="0"/>
          </a:p>
        </p:txBody>
      </p:sp>
      <p:sp>
        <p:nvSpPr>
          <p:cNvPr id="12" name="TextBox 7">
            <a:extLst>
              <a:ext uri="{FF2B5EF4-FFF2-40B4-BE49-F238E27FC236}">
                <a16:creationId xmlns:a16="http://schemas.microsoft.com/office/drawing/2014/main" id="{48293C9F-DDE5-4FDE-8757-757395A5639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19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3.1 Cluster headache</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8072717"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66700">
              <a:spcAft>
                <a:spcPct val="20000"/>
              </a:spcAft>
              <a:buFontTx/>
              <a:buNone/>
              <a:tabLst>
                <a:tab pos="857250" algn="l"/>
                <a:tab pos="952500" algn="l"/>
              </a:tabLst>
            </a:pPr>
            <a:r>
              <a:rPr lang="en-GB" altLang="en-US" sz="2400" dirty="0"/>
              <a:t>3.1.1 Episodic cluster headache</a:t>
            </a:r>
          </a:p>
          <a:p>
            <a:pPr lvl="1" defTabSz="266700">
              <a:spcBef>
                <a:spcPct val="0"/>
              </a:spcBef>
              <a:buFontTx/>
              <a:buNone/>
              <a:tabLst>
                <a:tab pos="857250" algn="l"/>
                <a:tab pos="952500" algn="l"/>
              </a:tabLst>
            </a:pPr>
            <a:r>
              <a:rPr lang="en-GB" altLang="en-US" dirty="0"/>
              <a:t>A. 	Attacks fulfilling criteria for 3.1 </a:t>
            </a:r>
            <a:r>
              <a:rPr lang="en-GB" altLang="en-US" i="1" dirty="0"/>
              <a:t>Cluster headache </a:t>
            </a:r>
            <a:r>
              <a:rPr lang="en-GB" altLang="en-US" dirty="0"/>
              <a:t>and 	</a:t>
            </a:r>
            <a:br>
              <a:rPr lang="en-GB" altLang="en-US" dirty="0"/>
            </a:br>
            <a:r>
              <a:rPr lang="en-GB" altLang="en-US" dirty="0"/>
              <a:t>	occurring in bouts (cluster periods)</a:t>
            </a:r>
          </a:p>
          <a:p>
            <a:pPr lvl="1" defTabSz="266700">
              <a:spcBef>
                <a:spcPct val="0"/>
              </a:spcBef>
              <a:buFontTx/>
              <a:buNone/>
              <a:tabLst>
                <a:tab pos="857250" algn="l"/>
                <a:tab pos="952500" algn="l"/>
              </a:tabLst>
            </a:pPr>
            <a:r>
              <a:rPr lang="en-GB" altLang="en-US" dirty="0"/>
              <a:t>B. 	</a:t>
            </a:r>
            <a:r>
              <a:rPr lang="en-GB" altLang="en-US" dirty="0">
                <a:sym typeface="Symbol" charset="2"/>
              </a:rPr>
              <a:t>2</a:t>
            </a:r>
            <a:r>
              <a:rPr lang="en-GB" altLang="en-US" dirty="0"/>
              <a:t> cluster periods lasting 7 d to 1 y (when untreated)</a:t>
            </a:r>
            <a:br>
              <a:rPr lang="en-GB" altLang="en-US" dirty="0"/>
            </a:br>
            <a:r>
              <a:rPr lang="en-GB" altLang="en-US" dirty="0"/>
              <a:t>	and separated by pain-free remission periods of </a:t>
            </a:r>
            <a:r>
              <a:rPr lang="en-GB" altLang="en-US" dirty="0">
                <a:sym typeface="Symbol" charset="2"/>
              </a:rPr>
              <a:t> 3</a:t>
            </a:r>
            <a:r>
              <a:rPr lang="en-GB" altLang="en-US" dirty="0"/>
              <a:t> </a:t>
            </a:r>
            <a:r>
              <a:rPr lang="en-GB" altLang="en-US" dirty="0" err="1"/>
              <a:t>mo</a:t>
            </a:r>
            <a:endParaRPr lang="en-GB" altLang="en-US" dirty="0"/>
          </a:p>
          <a:p>
            <a:pPr defTabSz="266700">
              <a:spcBef>
                <a:spcPct val="50000"/>
              </a:spcBef>
              <a:spcAft>
                <a:spcPct val="20000"/>
              </a:spcAft>
              <a:buFontTx/>
              <a:buNone/>
              <a:tabLst>
                <a:tab pos="857250" algn="l"/>
                <a:tab pos="952500" algn="l"/>
              </a:tabLst>
            </a:pPr>
            <a:r>
              <a:rPr lang="en-GB" altLang="en-US" sz="2400" dirty="0"/>
              <a:t>3.1.2 Chronic cluster headache</a:t>
            </a:r>
          </a:p>
          <a:p>
            <a:pPr lvl="1" defTabSz="266700">
              <a:spcBef>
                <a:spcPct val="0"/>
              </a:spcBef>
              <a:buFontTx/>
              <a:buNone/>
              <a:tabLst>
                <a:tab pos="857250" algn="l"/>
                <a:tab pos="952500" algn="l"/>
              </a:tabLst>
            </a:pPr>
            <a:r>
              <a:rPr lang="en-GB" altLang="en-US" dirty="0"/>
              <a:t>A. 	Attacks fulfilling criteria for 3.1 </a:t>
            </a:r>
            <a:r>
              <a:rPr lang="en-GB" altLang="en-US" i="1" dirty="0"/>
              <a:t>Cluster headache</a:t>
            </a:r>
            <a:r>
              <a:rPr lang="en-GB" altLang="en-US" dirty="0"/>
              <a:t> and</a:t>
            </a:r>
            <a:br>
              <a:rPr lang="en-GB" altLang="en-US" dirty="0"/>
            </a:br>
            <a:r>
              <a:rPr lang="en-GB" altLang="en-US" dirty="0"/>
              <a:t>	criterion B below</a:t>
            </a:r>
          </a:p>
          <a:p>
            <a:pPr lvl="1" defTabSz="266700">
              <a:spcBef>
                <a:spcPct val="0"/>
              </a:spcBef>
              <a:buFontTx/>
              <a:buNone/>
              <a:tabLst>
                <a:tab pos="857250" algn="l"/>
                <a:tab pos="952500" algn="l"/>
              </a:tabLst>
            </a:pPr>
            <a:r>
              <a:rPr lang="en-GB" altLang="en-US" dirty="0"/>
              <a:t>B. 	Occurring without a remission period, or with </a:t>
            </a:r>
            <a:br>
              <a:rPr lang="en-GB" altLang="en-US" dirty="0"/>
            </a:br>
            <a:r>
              <a:rPr lang="en-GB" altLang="en-US" dirty="0"/>
              <a:t>	remissions lasting &lt;3 </a:t>
            </a:r>
            <a:r>
              <a:rPr lang="en-GB" altLang="en-US" dirty="0" err="1"/>
              <a:t>mo</a:t>
            </a:r>
            <a:r>
              <a:rPr lang="en-GB" altLang="en-US" dirty="0"/>
              <a:t>, for </a:t>
            </a:r>
            <a:r>
              <a:rPr lang="en-GB" altLang="en-US" dirty="0">
                <a:sym typeface="Symbol" charset="2"/>
              </a:rPr>
              <a:t></a:t>
            </a:r>
            <a:r>
              <a:rPr lang="en-GB" altLang="en-US" dirty="0"/>
              <a:t>1 y</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E94E887B-A196-4FBD-A6B4-414A21F7977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3.2 Paroxysmal </a:t>
            </a:r>
            <a:r>
              <a:rPr lang="en-US" altLang="ko-KR" sz="3600" b="1" dirty="0" err="1">
                <a:solidFill>
                  <a:schemeClr val="accent1">
                    <a:lumMod val="50000"/>
                  </a:schemeClr>
                </a:solidFill>
                <a:latin typeface="Calibri" panose="020F0502020204030204"/>
                <a:cs typeface="+mn-cs"/>
              </a:rPr>
              <a:t>hemicrania</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ct val="0"/>
              </a:spcBef>
              <a:buFont typeface="+mj-lt"/>
              <a:buAutoNum type="alphaUcPeriod"/>
            </a:pPr>
            <a:r>
              <a:rPr lang="en-GB" altLang="en-US" sz="2400" dirty="0"/>
              <a:t>At least 20 attacks fulfilling criteria B-E</a:t>
            </a:r>
          </a:p>
          <a:p>
            <a:pPr marL="457200" indent="-457200">
              <a:spcBef>
                <a:spcPct val="0"/>
              </a:spcBef>
              <a:buFont typeface="+mj-lt"/>
              <a:buAutoNum type="alphaUcPeriod"/>
            </a:pPr>
            <a:r>
              <a:rPr lang="en-GB" altLang="en-US" sz="2400" dirty="0"/>
              <a:t>Severe unilateral orbital, supraorbital and/or temporal      pain lasting 2-30 min</a:t>
            </a:r>
          </a:p>
          <a:p>
            <a:pPr marL="457200" indent="-457200">
              <a:spcBef>
                <a:spcPct val="0"/>
              </a:spcBef>
              <a:buFont typeface="+mj-lt"/>
              <a:buAutoNum type="alphaUcPeriod"/>
            </a:pPr>
            <a:r>
              <a:rPr lang="en-GB" altLang="en-US" sz="2400" dirty="0"/>
              <a:t>Either or both of the following:</a:t>
            </a:r>
          </a:p>
          <a:p>
            <a:pPr marL="914400" lvl="1" indent="-457200">
              <a:spcBef>
                <a:spcPct val="0"/>
              </a:spcBef>
              <a:buFont typeface="+mj-lt"/>
              <a:buAutoNum type="arabicPeriod"/>
            </a:pPr>
            <a:r>
              <a:rPr lang="en-GB" altLang="en-US" sz="2000" dirty="0">
                <a:sym typeface="Symbol" charset="2"/>
              </a:rPr>
              <a:t>1</a:t>
            </a:r>
            <a:r>
              <a:rPr lang="en-GB" altLang="en-US" sz="2000" dirty="0"/>
              <a:t> of the following ipsilateral symptoms or signs:</a:t>
            </a:r>
          </a:p>
          <a:p>
            <a:pPr marL="1670050" lvl="3" indent="-457200">
              <a:spcBef>
                <a:spcPct val="0"/>
              </a:spcBef>
              <a:buFont typeface="+mj-lt"/>
              <a:buAutoNum type="alphaLcPeriod"/>
            </a:pPr>
            <a:r>
              <a:rPr lang="en-GB" altLang="en-US" dirty="0"/>
              <a:t>conjunctival injection and/or lacrimation</a:t>
            </a:r>
          </a:p>
          <a:p>
            <a:pPr marL="1670050" lvl="3" indent="-457200">
              <a:spcBef>
                <a:spcPct val="0"/>
              </a:spcBef>
              <a:buFont typeface="+mj-lt"/>
              <a:buAutoNum type="alphaLcPeriod"/>
            </a:pPr>
            <a:r>
              <a:rPr lang="en-GB" altLang="en-US" dirty="0"/>
              <a:t>nasal congestion and/or rhinorrhoea</a:t>
            </a:r>
          </a:p>
          <a:p>
            <a:pPr marL="1670050" lvl="3" indent="-457200">
              <a:spcBef>
                <a:spcPct val="0"/>
              </a:spcBef>
              <a:buFont typeface="+mj-lt"/>
              <a:buAutoNum type="alphaLcPeriod"/>
            </a:pPr>
            <a:r>
              <a:rPr lang="en-GB" altLang="en-US" dirty="0"/>
              <a:t>eyelid oedema</a:t>
            </a:r>
          </a:p>
          <a:p>
            <a:pPr marL="1670050" lvl="3" indent="-457200">
              <a:spcBef>
                <a:spcPct val="0"/>
              </a:spcBef>
              <a:buFont typeface="+mj-lt"/>
              <a:buAutoNum type="alphaLcPeriod"/>
            </a:pPr>
            <a:r>
              <a:rPr lang="en-GB" altLang="en-US" dirty="0"/>
              <a:t>forehead and facial sweating</a:t>
            </a:r>
          </a:p>
          <a:p>
            <a:pPr marL="1670050" lvl="3" indent="-457200">
              <a:spcBef>
                <a:spcPct val="0"/>
              </a:spcBef>
              <a:buFont typeface="+mj-lt"/>
              <a:buAutoNum type="alphaLcPeriod"/>
            </a:pPr>
            <a:r>
              <a:rPr lang="en-GB" altLang="en-US" dirty="0"/>
              <a:t>miosis and/or ptosis</a:t>
            </a:r>
          </a:p>
          <a:p>
            <a:pPr marL="914400" lvl="1" indent="-457200">
              <a:spcBef>
                <a:spcPct val="0"/>
              </a:spcBef>
              <a:buFont typeface="+mj-lt"/>
              <a:buAutoNum type="arabicPeriod"/>
            </a:pPr>
            <a:r>
              <a:rPr lang="en-GB" altLang="en-US" sz="2000" dirty="0"/>
              <a:t>a sense of restlessness or agitation</a:t>
            </a:r>
          </a:p>
          <a:p>
            <a:pPr marL="457200" indent="-457200">
              <a:spcBef>
                <a:spcPct val="0"/>
              </a:spcBef>
              <a:buFont typeface="+mj-lt"/>
              <a:buAutoNum type="alphaUcPeriod"/>
            </a:pPr>
            <a:r>
              <a:rPr lang="en-GB" altLang="en-US" sz="2400" dirty="0"/>
              <a:t>Frequency &gt;5/day</a:t>
            </a:r>
          </a:p>
          <a:p>
            <a:pPr marL="457200" indent="-457200">
              <a:spcBef>
                <a:spcPct val="0"/>
              </a:spcBef>
              <a:buFont typeface="+mj-lt"/>
              <a:buAutoNum type="alphaUcPeriod"/>
            </a:pPr>
            <a:r>
              <a:rPr lang="en-GB" altLang="en-US" sz="2400" dirty="0"/>
              <a:t>Prevented absolutely by therapeutic doses of </a:t>
            </a:r>
            <a:r>
              <a:rPr lang="en-GB" altLang="en-US" sz="2400" dirty="0" err="1"/>
              <a:t>indometacin</a:t>
            </a:r>
            <a:endParaRPr lang="en-GB" altLang="en-US" sz="2400" dirty="0"/>
          </a:p>
          <a:p>
            <a:pPr marL="457200" indent="-457200">
              <a:spcBef>
                <a:spcPct val="0"/>
              </a:spcBef>
              <a:buFont typeface="+mj-lt"/>
              <a:buAutoNum type="alphaUcPeriod"/>
            </a:pPr>
            <a:r>
              <a:rPr lang="en-GB" altLang="en-US" sz="2400" dirty="0"/>
              <a:t>Not better accounted for by another ICHD-3 diagnosis</a:t>
            </a:r>
            <a:endParaRPr lang="en-GB" altLang="en-US"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0326DEC-CEA1-402C-8E36-ACD76501079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3.2 Paroxysmal </a:t>
            </a:r>
            <a:r>
              <a:rPr lang="en-US" altLang="ko-KR" sz="3600" b="1" dirty="0" err="1">
                <a:solidFill>
                  <a:schemeClr val="accent1">
                    <a:lumMod val="50000"/>
                  </a:schemeClr>
                </a:solidFill>
                <a:latin typeface="Calibri" panose="020F0502020204030204"/>
                <a:cs typeface="+mn-cs"/>
              </a:rPr>
              <a:t>hemicrania</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Comments</a:t>
            </a:r>
          </a:p>
          <a:p>
            <a:r>
              <a:rPr lang="en-US" sz="2400" dirty="0"/>
              <a:t>During part, but less than half, of the active time-course of </a:t>
            </a:r>
            <a:br>
              <a:rPr lang="en-US" sz="2400" dirty="0"/>
            </a:br>
            <a:r>
              <a:rPr lang="en-US" sz="2400" dirty="0"/>
              <a:t>3.2 </a:t>
            </a:r>
            <a:r>
              <a:rPr lang="en-US" sz="2400" i="1" dirty="0"/>
              <a:t>Paroxysmal </a:t>
            </a:r>
            <a:r>
              <a:rPr lang="en-US" sz="2400" i="1" dirty="0" err="1"/>
              <a:t>hemicrania</a:t>
            </a:r>
            <a:r>
              <a:rPr lang="en-US" sz="2400" dirty="0"/>
              <a:t>, attacks may be less frequent.</a:t>
            </a:r>
          </a:p>
          <a:p>
            <a:r>
              <a:rPr lang="en-US" sz="2400" dirty="0"/>
              <a:t>In an adult, oral indomethacin should be used initially in a dose of at least 150 mg daily and increased if necessary up to </a:t>
            </a:r>
            <a:br>
              <a:rPr lang="en-US" sz="2400" dirty="0"/>
            </a:br>
            <a:r>
              <a:rPr lang="en-US" sz="2400" dirty="0"/>
              <a:t>225 mg daily. The dose by injection is 100-200 mg. Smaller </a:t>
            </a:r>
            <a:br>
              <a:rPr lang="en-US" sz="2400" dirty="0"/>
            </a:br>
            <a:r>
              <a:rPr lang="en-US" sz="2400" dirty="0"/>
              <a:t>maintenance doses are often employed.</a:t>
            </a:r>
          </a:p>
          <a:p>
            <a:r>
              <a:rPr lang="en-US" sz="2400" dirty="0"/>
              <a:t>In contrast to cluster headache, there is no male </a:t>
            </a:r>
            <a:br>
              <a:rPr lang="en-US" sz="2400" dirty="0"/>
            </a:br>
            <a:r>
              <a:rPr lang="en-US" sz="2400" dirty="0"/>
              <a:t>predominance. Onset is usually in adulthood.</a:t>
            </a:r>
          </a:p>
        </p:txBody>
      </p:sp>
      <p:sp>
        <p:nvSpPr>
          <p:cNvPr id="12" name="TextBox 7">
            <a:extLst>
              <a:ext uri="{FF2B5EF4-FFF2-40B4-BE49-F238E27FC236}">
                <a16:creationId xmlns:a16="http://schemas.microsoft.com/office/drawing/2014/main" id="{36E4D3E7-3D05-4D22-89CB-86105760817D}"/>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11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28650" y="1389702"/>
            <a:ext cx="7886700" cy="4351338"/>
          </a:xfrm>
        </p:spPr>
        <p:txBody>
          <a:bodyPr/>
          <a:lstStyle/>
          <a:p>
            <a:pPr defTabSz="266700">
              <a:spcBef>
                <a:spcPts val="1200"/>
              </a:spcBef>
              <a:spcAft>
                <a:spcPts val="1200"/>
              </a:spcAft>
              <a:buFontTx/>
              <a:buNone/>
              <a:tabLst>
                <a:tab pos="666750" algn="l"/>
              </a:tabLst>
            </a:pPr>
            <a:r>
              <a:rPr lang="da-DK" altLang="en-US" sz="2800" dirty="0"/>
              <a:t>Part 1: The primary headaches</a:t>
            </a:r>
          </a:p>
          <a:p>
            <a:pPr defTabSz="266700">
              <a:spcAft>
                <a:spcPts val="900"/>
              </a:spcAft>
              <a:buFontTx/>
              <a:buNone/>
              <a:tabLst>
                <a:tab pos="666750" algn="l"/>
              </a:tabLst>
            </a:pPr>
            <a:r>
              <a:rPr lang="en-GB" altLang="en-US" sz="2800" dirty="0"/>
              <a:t>	</a:t>
            </a:r>
            <a:r>
              <a:rPr lang="en-GB" altLang="en-US" sz="2400" b="0" dirty="0"/>
              <a:t>1.	Migraine			</a:t>
            </a:r>
          </a:p>
          <a:p>
            <a:pPr defTabSz="266700">
              <a:spcAft>
                <a:spcPts val="900"/>
              </a:spcAft>
              <a:buFontTx/>
              <a:buNone/>
              <a:tabLst>
                <a:tab pos="666750" algn="l"/>
              </a:tabLst>
            </a:pPr>
            <a:r>
              <a:rPr lang="en-GB" altLang="en-US" sz="2400" b="0" dirty="0"/>
              <a:t>	2.	Tension-type headache</a:t>
            </a:r>
          </a:p>
          <a:p>
            <a:pPr defTabSz="266700">
              <a:spcAft>
                <a:spcPts val="900"/>
              </a:spcAft>
              <a:buFontTx/>
              <a:buNone/>
              <a:tabLst>
                <a:tab pos="666750" algn="l"/>
              </a:tabLst>
            </a:pPr>
            <a:r>
              <a:rPr lang="en-GB" altLang="en-US" sz="2400" b="0" dirty="0"/>
              <a:t>	3.	Trigeminal autonomic cephalalgias</a:t>
            </a:r>
          </a:p>
          <a:p>
            <a:pPr defTabSz="266700">
              <a:spcAft>
                <a:spcPts val="900"/>
              </a:spcAft>
              <a:buFontTx/>
              <a:buNone/>
              <a:tabLst>
                <a:tab pos="666750" algn="l"/>
              </a:tabLst>
            </a:pPr>
            <a:r>
              <a:rPr lang="en-GB" altLang="en-US" sz="2400" b="0" dirty="0"/>
              <a:t>	4.	Other primary headache disorders</a:t>
            </a:r>
            <a:r>
              <a:rPr lang="en-GB" altLang="en-US" sz="2800" dirty="0"/>
              <a:t>					</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76A0C4E5-111B-43C3-B876-4B29AEE83109}"/>
              </a:ext>
            </a:extLst>
          </p:cNvPr>
          <p:cNvSpPr>
            <a:spLocks noGrp="1" noChangeArrowheads="1"/>
          </p:cNvSpPr>
          <p:nvPr>
            <p:ph type="title"/>
          </p:nvPr>
        </p:nvSpPr>
        <p:spPr>
          <a:xfrm>
            <a:off x="628650" y="1"/>
            <a:ext cx="7886700" cy="971550"/>
          </a:xfrm>
        </p:spPr>
        <p:txBody>
          <a:bodyPr vert="horz" lIns="91440" tIns="45720" rIns="91440" bIns="45720" rtlCol="0" anchor="ctr">
            <a:normAutofit/>
          </a:bodyPr>
          <a:lstStyle/>
          <a:p>
            <a:pPr algn="ctr">
              <a:spcAft>
                <a:spcPts val="1200"/>
              </a:spcAft>
            </a:pPr>
            <a:r>
              <a:rPr lang="da-DK" altLang="en-US" sz="4000" b="1" dirty="0">
                <a:solidFill>
                  <a:schemeClr val="accent1">
                    <a:lumMod val="50000"/>
                  </a:schemeClr>
                </a:solidFill>
                <a:latin typeface="Calibri" panose="020F0502020204030204"/>
                <a:cs typeface="+mn-cs"/>
              </a:rPr>
              <a:t>Classification</a:t>
            </a:r>
            <a:endParaRPr lang="en-GB" altLang="en-US" sz="4000" b="1" dirty="0">
              <a:solidFill>
                <a:schemeClr val="accent1">
                  <a:lumMod val="50000"/>
                </a:schemeClr>
              </a:solidFill>
              <a:latin typeface="Calibri" panose="020F0502020204030204"/>
              <a:cs typeface="+mn-cs"/>
            </a:endParaRPr>
          </a:p>
        </p:txBody>
      </p:sp>
      <p:sp>
        <p:nvSpPr>
          <p:cNvPr id="12" name="TextBox 7">
            <a:extLst>
              <a:ext uri="{FF2B5EF4-FFF2-40B4-BE49-F238E27FC236}">
                <a16:creationId xmlns:a16="http://schemas.microsoft.com/office/drawing/2014/main" id="{4F7775EA-AEF1-4DCF-9335-F7C80E07FED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581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3.2 Paroxysmal </a:t>
            </a:r>
            <a:r>
              <a:rPr lang="en-US" altLang="ko-KR" sz="3600" b="1" dirty="0" err="1">
                <a:solidFill>
                  <a:schemeClr val="accent1">
                    <a:lumMod val="50000"/>
                  </a:schemeClr>
                </a:solidFill>
                <a:latin typeface="Calibri" panose="020F0502020204030204"/>
                <a:cs typeface="+mn-cs"/>
              </a:rPr>
              <a:t>hemicrania</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8072717"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FontTx/>
              <a:buNone/>
            </a:pPr>
            <a:endParaRPr lang="en-GB" altLang="en-US" sz="1400" dirty="0"/>
          </a:p>
          <a:p>
            <a:pPr>
              <a:spcBef>
                <a:spcPct val="0"/>
              </a:spcBef>
              <a:spcAft>
                <a:spcPts val="600"/>
              </a:spcAft>
              <a:buFontTx/>
              <a:buNone/>
            </a:pPr>
            <a:r>
              <a:rPr lang="en-GB" altLang="en-US" sz="2400" dirty="0"/>
              <a:t>3.2.1 Episodic paroxysmal hemicrania</a:t>
            </a:r>
            <a:endParaRPr lang="en-GB" altLang="en-US" i="1" dirty="0"/>
          </a:p>
          <a:p>
            <a:pPr marL="803275" lvl="1" indent="-346075">
              <a:spcBef>
                <a:spcPct val="0"/>
              </a:spcBef>
              <a:buFontTx/>
              <a:buNone/>
            </a:pPr>
            <a:r>
              <a:rPr lang="en-GB" altLang="en-US" dirty="0"/>
              <a:t>	A. Attacks fulfilling criteria for 3.2 </a:t>
            </a:r>
            <a:r>
              <a:rPr lang="en-GB" altLang="en-US" i="1" dirty="0"/>
              <a:t>Paroxysmal                    hemicrania </a:t>
            </a:r>
            <a:r>
              <a:rPr lang="en-GB" altLang="en-US" dirty="0"/>
              <a:t>and occurring in bouts</a:t>
            </a:r>
          </a:p>
          <a:p>
            <a:pPr marL="803275" lvl="1" indent="-346075">
              <a:spcBef>
                <a:spcPct val="0"/>
              </a:spcBef>
              <a:buFontTx/>
              <a:buNone/>
            </a:pPr>
            <a:r>
              <a:rPr lang="en-GB" altLang="en-US" dirty="0"/>
              <a:t>	B. </a:t>
            </a:r>
            <a:r>
              <a:rPr lang="en-GB" altLang="en-US" dirty="0">
                <a:sym typeface="Symbol" charset="2"/>
              </a:rPr>
              <a:t>2 </a:t>
            </a:r>
            <a:r>
              <a:rPr lang="en-GB" altLang="en-US" dirty="0"/>
              <a:t>bouts lasting 7d to 1 y (when untreated) and </a:t>
            </a:r>
            <a:br>
              <a:rPr lang="en-GB" altLang="en-US" dirty="0"/>
            </a:br>
            <a:r>
              <a:rPr lang="en-GB" altLang="en-US" dirty="0"/>
              <a:t>separated by pain-free remission periods of </a:t>
            </a:r>
            <a:r>
              <a:rPr lang="en-GB" altLang="en-US" dirty="0">
                <a:sym typeface="Symbol" charset="2"/>
              </a:rPr>
              <a:t>3</a:t>
            </a:r>
            <a:r>
              <a:rPr lang="en-GB" altLang="en-US" dirty="0"/>
              <a:t> </a:t>
            </a:r>
            <a:r>
              <a:rPr lang="en-GB" altLang="en-US" dirty="0" err="1"/>
              <a:t>mo</a:t>
            </a:r>
            <a:endParaRPr lang="en-GB" altLang="en-US" i="1" dirty="0"/>
          </a:p>
          <a:p>
            <a:pPr>
              <a:spcBef>
                <a:spcPct val="50000"/>
              </a:spcBef>
              <a:spcAft>
                <a:spcPts val="600"/>
              </a:spcAft>
              <a:buFontTx/>
              <a:buNone/>
            </a:pPr>
            <a:r>
              <a:rPr lang="en-GB" altLang="en-US" sz="2400" dirty="0"/>
              <a:t>3.2.2 Chronic paroxysmal </a:t>
            </a:r>
            <a:r>
              <a:rPr lang="en-GB" altLang="en-US" sz="2400" dirty="0" err="1"/>
              <a:t>hemicrania</a:t>
            </a:r>
            <a:endParaRPr lang="en-GB" altLang="en-US" sz="2400" dirty="0"/>
          </a:p>
          <a:p>
            <a:pPr marL="803275" lvl="1" indent="-346075">
              <a:spcBef>
                <a:spcPct val="0"/>
              </a:spcBef>
              <a:buFontTx/>
              <a:buNone/>
            </a:pPr>
            <a:r>
              <a:rPr lang="en-GB" altLang="en-US" dirty="0"/>
              <a:t>	A. Attacks fulfilling criteria for 3.2 </a:t>
            </a:r>
            <a:r>
              <a:rPr lang="en-GB" altLang="en-US" i="1" dirty="0"/>
              <a:t>Paroxysmal </a:t>
            </a:r>
            <a:r>
              <a:rPr lang="en-GB" altLang="en-US" i="1" dirty="0" err="1"/>
              <a:t>hemicrania</a:t>
            </a:r>
            <a:endParaRPr lang="en-GB" altLang="en-US" dirty="0"/>
          </a:p>
          <a:p>
            <a:pPr marL="803275" lvl="1" indent="-346075">
              <a:spcBef>
                <a:spcPct val="0"/>
              </a:spcBef>
              <a:buFontTx/>
              <a:buNone/>
            </a:pPr>
            <a:r>
              <a:rPr lang="en-GB" altLang="en-US" dirty="0"/>
              <a:t>	B. Occurring without a remission period, or with </a:t>
            </a:r>
            <a:br>
              <a:rPr lang="en-GB" altLang="en-US" dirty="0"/>
            </a:br>
            <a:r>
              <a:rPr lang="en-GB" altLang="en-US" dirty="0"/>
              <a:t>remission periods lasting &lt;3 </a:t>
            </a:r>
            <a:r>
              <a:rPr lang="en-GB" altLang="en-US" dirty="0" err="1"/>
              <a:t>mo</a:t>
            </a:r>
            <a:r>
              <a:rPr lang="en-GB" altLang="en-US" dirty="0"/>
              <a:t>, for </a:t>
            </a:r>
            <a:r>
              <a:rPr lang="en-GB" altLang="en-US" dirty="0">
                <a:sym typeface="Symbol" charset="2"/>
              </a:rPr>
              <a:t>1 y</a:t>
            </a:r>
            <a:endParaRPr lang="en-GB" altLang="en-US"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6D8F8157-B3E1-44DA-B124-8C438030FD5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611188" y="1492250"/>
            <a:ext cx="7921625" cy="4816475"/>
          </a:xfrm>
        </p:spPr>
        <p:txBody>
          <a:bodyPr/>
          <a:lstStyle/>
          <a:p>
            <a:pPr>
              <a:spcBef>
                <a:spcPct val="0"/>
              </a:spcBef>
              <a:buFontTx/>
              <a:buNone/>
            </a:pPr>
            <a:r>
              <a:rPr lang="en-GB" altLang="en-US" sz="2400" b="0" dirty="0">
                <a:solidFill>
                  <a:schemeClr val="tx1"/>
                </a:solidFill>
              </a:rPr>
              <a:t>A. At least 20 attacks fulfilling criteria B-D</a:t>
            </a:r>
          </a:p>
          <a:p>
            <a:pPr>
              <a:spcBef>
                <a:spcPct val="0"/>
              </a:spcBef>
              <a:buFontTx/>
              <a:buNone/>
            </a:pPr>
            <a:r>
              <a:rPr lang="en-GB" altLang="en-US" sz="2400" b="0" dirty="0">
                <a:solidFill>
                  <a:schemeClr val="tx1"/>
                </a:solidFill>
              </a:rPr>
              <a:t>B. Moderate or severe unilateral head pain, with orbital, </a:t>
            </a:r>
            <a:br>
              <a:rPr lang="en-GB" altLang="en-US" sz="2400" b="0" dirty="0">
                <a:solidFill>
                  <a:schemeClr val="tx1"/>
                </a:solidFill>
              </a:rPr>
            </a:br>
            <a:r>
              <a:rPr lang="en-GB" altLang="en-US" sz="2400" b="0" dirty="0">
                <a:solidFill>
                  <a:schemeClr val="tx1"/>
                </a:solidFill>
              </a:rPr>
              <a:t>supraorbital, temporal and/or other trigeminal distribution, </a:t>
            </a:r>
            <a:br>
              <a:rPr lang="en-GB" altLang="en-US" sz="2400" b="0" dirty="0">
                <a:solidFill>
                  <a:schemeClr val="tx1"/>
                </a:solidFill>
              </a:rPr>
            </a:br>
            <a:r>
              <a:rPr lang="en-GB" altLang="en-US" sz="2400" b="0" dirty="0">
                <a:solidFill>
                  <a:schemeClr val="tx1"/>
                </a:solidFill>
              </a:rPr>
              <a:t>lasting 1-600 s and occurring as single stabs, series of stabs </a:t>
            </a:r>
            <a:br>
              <a:rPr lang="en-GB" altLang="en-US" sz="2400" b="0" dirty="0">
                <a:solidFill>
                  <a:schemeClr val="tx1"/>
                </a:solidFill>
              </a:rPr>
            </a:br>
            <a:r>
              <a:rPr lang="en-GB" altLang="en-US" sz="2400" b="0" dirty="0">
                <a:solidFill>
                  <a:schemeClr val="tx1"/>
                </a:solidFill>
              </a:rPr>
              <a:t>or in a saw-tooth pattern</a:t>
            </a:r>
          </a:p>
          <a:p>
            <a:pPr>
              <a:spcBef>
                <a:spcPct val="0"/>
              </a:spcBef>
              <a:buFontTx/>
              <a:buNone/>
            </a:pPr>
            <a:r>
              <a:rPr lang="en-GB" altLang="en-US" sz="2400" b="0" dirty="0">
                <a:solidFill>
                  <a:schemeClr val="tx1"/>
                </a:solidFill>
              </a:rPr>
              <a:t>C. </a:t>
            </a:r>
            <a:r>
              <a:rPr lang="en-GB" altLang="en-US" sz="2400" b="0" dirty="0">
                <a:solidFill>
                  <a:schemeClr val="tx1"/>
                </a:solidFill>
                <a:sym typeface="Symbol" charset="2"/>
              </a:rPr>
              <a:t>1</a:t>
            </a:r>
            <a:r>
              <a:rPr lang="en-GB" altLang="en-US" sz="2400" b="0" dirty="0">
                <a:solidFill>
                  <a:schemeClr val="tx1"/>
                </a:solidFill>
              </a:rPr>
              <a:t> of the following ipsilateral cranial autonomic symptoms or signs: 1. conjunctival injection and/or lacrimation; 2. nasal congestion and/or rhinorrhoea; 3. eyelid oedema; </a:t>
            </a:r>
            <a:br>
              <a:rPr lang="en-GB" altLang="en-US" sz="2400" b="0" dirty="0">
                <a:solidFill>
                  <a:schemeClr val="tx1"/>
                </a:solidFill>
              </a:rPr>
            </a:br>
            <a:r>
              <a:rPr lang="en-GB" altLang="en-US" sz="2400" b="0" dirty="0">
                <a:solidFill>
                  <a:schemeClr val="tx1"/>
                </a:solidFill>
              </a:rPr>
              <a:t>4. forehead and facial sweating; </a:t>
            </a:r>
            <a:r>
              <a:rPr lang="en-GB" altLang="en-US" sz="2400" dirty="0"/>
              <a:t>5</a:t>
            </a:r>
            <a:r>
              <a:rPr lang="en-GB" altLang="en-US" sz="2400" b="0" dirty="0">
                <a:solidFill>
                  <a:schemeClr val="tx1"/>
                </a:solidFill>
              </a:rPr>
              <a:t>. </a:t>
            </a:r>
            <a:r>
              <a:rPr lang="en-GB" altLang="en-US" sz="2400" b="0" dirty="0" err="1">
                <a:solidFill>
                  <a:schemeClr val="tx1"/>
                </a:solidFill>
              </a:rPr>
              <a:t>miosis</a:t>
            </a:r>
            <a:r>
              <a:rPr lang="en-GB" altLang="en-US" sz="2400" b="0" dirty="0">
                <a:solidFill>
                  <a:schemeClr val="tx1"/>
                </a:solidFill>
              </a:rPr>
              <a:t> and/or ptosis</a:t>
            </a:r>
          </a:p>
          <a:p>
            <a:pPr>
              <a:spcBef>
                <a:spcPct val="0"/>
              </a:spcBef>
              <a:buFontTx/>
              <a:buNone/>
            </a:pPr>
            <a:r>
              <a:rPr lang="en-GB" altLang="en-US" sz="2400" b="0" dirty="0">
                <a:solidFill>
                  <a:schemeClr val="tx1"/>
                </a:solidFill>
              </a:rPr>
              <a:t>D. Frequency </a:t>
            </a:r>
            <a:r>
              <a:rPr lang="en-GB" altLang="en-US" sz="2400" b="0" dirty="0">
                <a:solidFill>
                  <a:schemeClr val="tx1"/>
                </a:solidFill>
                <a:sym typeface="Symbol" charset="2"/>
              </a:rPr>
              <a:t>1</a:t>
            </a:r>
            <a:r>
              <a:rPr lang="en-GB" altLang="en-US" sz="2400" b="0" dirty="0">
                <a:solidFill>
                  <a:schemeClr val="tx1"/>
                </a:solidFill>
              </a:rPr>
              <a:t>/day</a:t>
            </a:r>
          </a:p>
          <a:p>
            <a:pPr>
              <a:spcBef>
                <a:spcPct val="0"/>
              </a:spcBef>
              <a:buFontTx/>
              <a:buNone/>
            </a:pPr>
            <a:r>
              <a:rPr lang="en-GB" altLang="en-US" sz="2400" b="0" dirty="0">
                <a:solidFill>
                  <a:schemeClr val="tx1"/>
                </a:solidFill>
              </a:rPr>
              <a:t>E.	 Not better accounted for by another ICHD-3 diagnosis</a:t>
            </a:r>
            <a:endParaRPr lang="en-GB" altLang="en-US" b="0" dirty="0">
              <a:solidFill>
                <a:schemeClr val="tx1"/>
              </a:solidFill>
            </a:endParaRPr>
          </a:p>
        </p:txBody>
      </p:sp>
      <p:sp>
        <p:nvSpPr>
          <p:cNvPr id="5" name="제목 1"/>
          <p:cNvSpPr txBox="1">
            <a:spLocks/>
          </p:cNvSpPr>
          <p:nvPr/>
        </p:nvSpPr>
        <p:spPr>
          <a:xfrm>
            <a:off x="342897" y="0"/>
            <a:ext cx="8415619"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dirty="0">
                <a:solidFill>
                  <a:schemeClr val="accent1">
                    <a:lumMod val="50000"/>
                  </a:schemeClr>
                </a:solidFill>
                <a:latin typeface="Calibri" panose="020F0502020204030204"/>
                <a:cs typeface="+mn-cs"/>
              </a:rPr>
              <a:t>3.3 Short-lasting unilateral neuralgiform headache attacks</a:t>
            </a:r>
            <a:endParaRPr lang="ko-KR" altLang="en-US" sz="32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F84D66BE-819B-44FC-AF9C-7C865C181B9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Comments</a:t>
            </a:r>
          </a:p>
          <a:p>
            <a:r>
              <a:rPr lang="en-US" sz="2200" dirty="0"/>
              <a:t>Longer-duration attacks are characterized by multiple stabs or a saw-tooth pain pattern.</a:t>
            </a:r>
          </a:p>
          <a:p>
            <a:r>
              <a:rPr lang="en-US" sz="2200" dirty="0"/>
              <a:t>Two subtypes of 3.3 </a:t>
            </a:r>
            <a:r>
              <a:rPr lang="en-US" sz="2200" i="1" dirty="0"/>
              <a:t>Short-lasting unilateral neuralgiform headache </a:t>
            </a:r>
            <a:br>
              <a:rPr lang="en-US" sz="2200" i="1" dirty="0"/>
            </a:br>
            <a:r>
              <a:rPr lang="en-US" sz="2200" i="1" dirty="0"/>
              <a:t>attacks</a:t>
            </a:r>
            <a:r>
              <a:rPr lang="en-US" sz="2200" dirty="0"/>
              <a:t> are recognized: 3.3.1 </a:t>
            </a:r>
            <a:r>
              <a:rPr lang="en-US" sz="2200" i="1" dirty="0"/>
              <a:t>Short-lasting unilateral neuralgiform     headache attacks with conjunctival injection and tearing (SUNCT)</a:t>
            </a:r>
            <a:r>
              <a:rPr lang="en-US" sz="2200" dirty="0"/>
              <a:t> and 3.3.2 </a:t>
            </a:r>
            <a:r>
              <a:rPr lang="en-US" sz="2200" i="1" dirty="0"/>
              <a:t>Short lasting unilateral neuralgiform headache attacks with       cranial autonomic symptoms (SUNA)</a:t>
            </a:r>
            <a:r>
              <a:rPr lang="en-US" sz="2200" dirty="0"/>
              <a:t>. </a:t>
            </a:r>
          </a:p>
          <a:p>
            <a:r>
              <a:rPr lang="en-US" sz="2200" dirty="0"/>
              <a:t>3.3.1 </a:t>
            </a:r>
            <a:r>
              <a:rPr lang="en-US" sz="2200" i="1" dirty="0"/>
              <a:t>SUNCT</a:t>
            </a:r>
            <a:r>
              <a:rPr lang="en-US" sz="2200" dirty="0"/>
              <a:t> and 3.3.2 </a:t>
            </a:r>
            <a:r>
              <a:rPr lang="en-US" sz="2200" i="1" dirty="0"/>
              <a:t>SUNA</a:t>
            </a:r>
            <a:r>
              <a:rPr lang="en-US" sz="2200" dirty="0"/>
              <a:t> can usually be triggered without a           refractory period. This is in contrast to 13.1.1 </a:t>
            </a:r>
            <a:r>
              <a:rPr lang="en-US" sz="2200" i="1" dirty="0"/>
              <a:t>Trigeminal neuralgia</a:t>
            </a:r>
            <a:r>
              <a:rPr lang="en-US" sz="2200" dirty="0"/>
              <a:t>,   which usually has a refractory period after each attack.</a:t>
            </a:r>
          </a:p>
        </p:txBody>
      </p:sp>
      <p:sp>
        <p:nvSpPr>
          <p:cNvPr id="11" name="제목 1">
            <a:extLst>
              <a:ext uri="{FF2B5EF4-FFF2-40B4-BE49-F238E27FC236}">
                <a16:creationId xmlns:a16="http://schemas.microsoft.com/office/drawing/2014/main" id="{E06CD3E5-50C9-4C84-BB79-DE09C2CC23A2}"/>
              </a:ext>
            </a:extLst>
          </p:cNvPr>
          <p:cNvSpPr txBox="1">
            <a:spLocks/>
          </p:cNvSpPr>
          <p:nvPr/>
        </p:nvSpPr>
        <p:spPr>
          <a:xfrm>
            <a:off x="342897" y="0"/>
            <a:ext cx="8415619"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dirty="0">
                <a:solidFill>
                  <a:schemeClr val="accent1">
                    <a:lumMod val="50000"/>
                  </a:schemeClr>
                </a:solidFill>
                <a:latin typeface="Calibri" panose="020F0502020204030204"/>
                <a:cs typeface="+mn-cs"/>
              </a:rPr>
              <a:t>3.3 Short-lasting unilateral neuralgiform headache attacks</a:t>
            </a:r>
            <a:endParaRPr lang="ko-KR" altLang="en-US" sz="3200" b="1" dirty="0">
              <a:solidFill>
                <a:schemeClr val="accent1">
                  <a:lumMod val="50000"/>
                </a:schemeClr>
              </a:solidFill>
              <a:latin typeface="Calibri" panose="020F0502020204030204"/>
              <a:cs typeface="+mn-cs"/>
            </a:endParaRPr>
          </a:p>
        </p:txBody>
      </p:sp>
      <p:sp>
        <p:nvSpPr>
          <p:cNvPr id="12" name="TextBox 7">
            <a:extLst>
              <a:ext uri="{FF2B5EF4-FFF2-40B4-BE49-F238E27FC236}">
                <a16:creationId xmlns:a16="http://schemas.microsoft.com/office/drawing/2014/main" id="{0EA4ED9A-6C6F-4D80-8BF4-892D8017F65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0116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611188" y="1663698"/>
            <a:ext cx="7921625" cy="4645027"/>
          </a:xfrm>
        </p:spPr>
        <p:txBody>
          <a:bodyPr>
            <a:normAutofit/>
          </a:bodyPr>
          <a:lstStyle/>
          <a:p>
            <a:pPr marL="0" indent="-900000" defTabSz="108000">
              <a:spcBef>
                <a:spcPct val="0"/>
              </a:spcBef>
              <a:spcAft>
                <a:spcPts val="600"/>
              </a:spcAft>
              <a:buFontTx/>
              <a:buNone/>
              <a:defRPr/>
            </a:pPr>
            <a:r>
              <a:rPr lang="en-GB" altLang="en-US" sz="2400" dirty="0"/>
              <a:t>3.3.1		Short-lasting unilateral neuralgiform headache 													attacks with conjunctival injection and tearing (SUNCT)</a:t>
            </a:r>
          </a:p>
          <a:p>
            <a:pPr>
              <a:spcBef>
                <a:spcPct val="0"/>
              </a:spcBef>
              <a:buFontTx/>
              <a:buNone/>
            </a:pPr>
            <a:r>
              <a:rPr lang="en-GB" altLang="en-US" sz="2400" dirty="0"/>
              <a:t>	A. Attacks fulfilling criteria for 3.3 </a:t>
            </a:r>
            <a:r>
              <a:rPr lang="en-GB" altLang="en-US" sz="2400" i="1" dirty="0"/>
              <a:t>Short-lasting unilateral </a:t>
            </a:r>
            <a:br>
              <a:rPr lang="en-GB" altLang="en-US" sz="2400" i="1" dirty="0"/>
            </a:br>
            <a:r>
              <a:rPr lang="en-GB" altLang="en-US" sz="2400" i="1" dirty="0"/>
              <a:t>neuralgiform headache attacks</a:t>
            </a:r>
          </a:p>
          <a:p>
            <a:pPr>
              <a:spcBef>
                <a:spcPct val="0"/>
              </a:spcBef>
              <a:buFontTx/>
              <a:buNone/>
            </a:pPr>
            <a:r>
              <a:rPr lang="en-GB" altLang="en-US" sz="2400" dirty="0"/>
              <a:t>	B. Both of conjunctival injection and lacrimation (tearing)</a:t>
            </a:r>
          </a:p>
          <a:p>
            <a:pPr marL="0" indent="-900000" defTabSz="108000">
              <a:spcBef>
                <a:spcPct val="0"/>
              </a:spcBef>
              <a:spcAft>
                <a:spcPts val="600"/>
              </a:spcAft>
              <a:buFontTx/>
              <a:buNone/>
              <a:defRPr/>
            </a:pPr>
            <a:endParaRPr lang="en-GB" altLang="en-US" sz="2400" dirty="0"/>
          </a:p>
          <a:p>
            <a:pPr marL="0" indent="-900000" defTabSz="108000">
              <a:spcBef>
                <a:spcPct val="0"/>
              </a:spcBef>
              <a:spcAft>
                <a:spcPts val="600"/>
              </a:spcAft>
              <a:buFontTx/>
              <a:buNone/>
              <a:defRPr/>
            </a:pPr>
            <a:r>
              <a:rPr lang="en-GB" altLang="en-US" sz="2400" dirty="0"/>
              <a:t>3.3.2		Short lasting unilateral neuralgiform headache 													attacks with cranial autonomic symptoms (SUNA)</a:t>
            </a:r>
          </a:p>
          <a:p>
            <a:pPr>
              <a:spcBef>
                <a:spcPct val="0"/>
              </a:spcBef>
              <a:buFontTx/>
              <a:buNone/>
            </a:pPr>
            <a:r>
              <a:rPr lang="en-GB" altLang="en-US" sz="2400" dirty="0"/>
              <a:t>	A. Attacks fulfilling criteria for 3.3 </a:t>
            </a:r>
            <a:r>
              <a:rPr lang="en-GB" altLang="en-US" sz="2400" i="1" dirty="0"/>
              <a:t>Short-lasting unilateral </a:t>
            </a:r>
            <a:br>
              <a:rPr lang="en-GB" altLang="en-US" sz="2400" i="1" dirty="0"/>
            </a:br>
            <a:r>
              <a:rPr lang="en-GB" altLang="en-US" sz="2400" i="1" dirty="0"/>
              <a:t>neuralgiform headache attacks</a:t>
            </a:r>
          </a:p>
          <a:p>
            <a:pPr>
              <a:spcBef>
                <a:spcPct val="0"/>
              </a:spcBef>
              <a:buFontTx/>
              <a:buNone/>
            </a:pPr>
            <a:r>
              <a:rPr lang="en-GB" altLang="en-US" sz="2400" dirty="0"/>
              <a:t>	B. Only one or neither of conjunctival injection and </a:t>
            </a:r>
            <a:br>
              <a:rPr lang="en-GB" altLang="en-US" sz="2400" dirty="0"/>
            </a:br>
            <a:r>
              <a:rPr lang="en-GB" altLang="en-US" sz="2400" dirty="0"/>
              <a:t>lacrimation (tearing)</a:t>
            </a:r>
          </a:p>
          <a:p>
            <a:pPr marL="0" indent="-900000" defTabSz="108000">
              <a:spcBef>
                <a:spcPct val="0"/>
              </a:spcBef>
              <a:spcAft>
                <a:spcPts val="600"/>
              </a:spcAft>
              <a:buFontTx/>
              <a:buNone/>
              <a:defRPr/>
            </a:pPr>
            <a:endParaRPr lang="en-GB" altLang="en-US" sz="2400" b="0" dirty="0"/>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내용 개체 틀 2"/>
          <p:cNvSpPr txBox="1">
            <a:spLocks/>
          </p:cNvSpPr>
          <p:nvPr/>
        </p:nvSpPr>
        <p:spPr>
          <a:xfrm>
            <a:off x="342899" y="1171575"/>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r>
              <a:rPr lang="en-GB" altLang="en-US" sz="2400" i="1" dirty="0"/>
              <a:t>New terminology and subdivision</a:t>
            </a:r>
          </a:p>
        </p:txBody>
      </p:sp>
      <p:sp>
        <p:nvSpPr>
          <p:cNvPr id="11" name="제목 1">
            <a:extLst>
              <a:ext uri="{FF2B5EF4-FFF2-40B4-BE49-F238E27FC236}">
                <a16:creationId xmlns:a16="http://schemas.microsoft.com/office/drawing/2014/main" id="{596B895B-47D7-4189-8DA6-495B03782CB9}"/>
              </a:ext>
            </a:extLst>
          </p:cNvPr>
          <p:cNvSpPr txBox="1">
            <a:spLocks/>
          </p:cNvSpPr>
          <p:nvPr/>
        </p:nvSpPr>
        <p:spPr>
          <a:xfrm>
            <a:off x="342897" y="0"/>
            <a:ext cx="8415619"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dirty="0">
                <a:solidFill>
                  <a:schemeClr val="accent1">
                    <a:lumMod val="50000"/>
                  </a:schemeClr>
                </a:solidFill>
                <a:latin typeface="Calibri" panose="020F0502020204030204"/>
                <a:cs typeface="+mn-cs"/>
              </a:rPr>
              <a:t>3.3 Short-lasting unilateral neuralgiform headache attacks</a:t>
            </a:r>
            <a:endParaRPr lang="ko-KR" altLang="en-US" sz="3200" b="1" dirty="0">
              <a:solidFill>
                <a:schemeClr val="accent1">
                  <a:lumMod val="50000"/>
                </a:schemeClr>
              </a:solidFill>
              <a:latin typeface="Calibri" panose="020F0502020204030204"/>
              <a:cs typeface="+mn-cs"/>
            </a:endParaRPr>
          </a:p>
        </p:txBody>
      </p:sp>
      <p:sp>
        <p:nvSpPr>
          <p:cNvPr id="12" name="TextBox 7">
            <a:extLst>
              <a:ext uri="{FF2B5EF4-FFF2-40B4-BE49-F238E27FC236}">
                <a16:creationId xmlns:a16="http://schemas.microsoft.com/office/drawing/2014/main" id="{809BC64A-A314-409C-AFB0-6537C48BCFA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611188" y="1492250"/>
            <a:ext cx="7921625" cy="4816475"/>
          </a:xfrm>
        </p:spPr>
        <p:txBody>
          <a:bodyPr/>
          <a:lstStyle/>
          <a:p>
            <a:pPr>
              <a:spcBef>
                <a:spcPct val="0"/>
              </a:spcBef>
              <a:buFontTx/>
              <a:buNone/>
            </a:pPr>
            <a:endParaRPr lang="en-GB" altLang="en-US" sz="2400" b="0" dirty="0">
              <a:solidFill>
                <a:schemeClr val="tx1"/>
              </a:solidFill>
            </a:endParaRPr>
          </a:p>
          <a:p>
            <a:pPr>
              <a:spcBef>
                <a:spcPct val="0"/>
              </a:spcBef>
              <a:buFontTx/>
              <a:buNone/>
            </a:pPr>
            <a:endParaRPr lang="en-GB" altLang="en-US" sz="2400" b="0" dirty="0">
              <a:solidFill>
                <a:schemeClr val="tx1"/>
              </a:solidFill>
            </a:endParaRPr>
          </a:p>
          <a:p>
            <a:pPr>
              <a:spcBef>
                <a:spcPct val="0"/>
              </a:spcBef>
              <a:buFontTx/>
              <a:buNone/>
            </a:pPr>
            <a:r>
              <a:rPr lang="en-GB" altLang="en-US" sz="2400" b="0" dirty="0">
                <a:solidFill>
                  <a:schemeClr val="tx1"/>
                </a:solidFill>
              </a:rPr>
              <a:t>A. Attacks fulfilling criteria for 3.3 </a:t>
            </a:r>
            <a:r>
              <a:rPr lang="en-GB" altLang="en-US" sz="2400" b="0" i="1" dirty="0">
                <a:solidFill>
                  <a:schemeClr val="tx1"/>
                </a:solidFill>
              </a:rPr>
              <a:t>Short-lasting unilateral </a:t>
            </a:r>
            <a:br>
              <a:rPr lang="en-GB" altLang="en-US" sz="2400" b="0" i="1" dirty="0">
                <a:solidFill>
                  <a:schemeClr val="tx1"/>
                </a:solidFill>
              </a:rPr>
            </a:br>
            <a:r>
              <a:rPr lang="en-GB" altLang="en-US" sz="2400" b="0" i="1" dirty="0">
                <a:solidFill>
                  <a:schemeClr val="tx1"/>
                </a:solidFill>
              </a:rPr>
              <a:t>neuralgiform headache attacks</a:t>
            </a:r>
          </a:p>
          <a:p>
            <a:pPr>
              <a:spcBef>
                <a:spcPct val="0"/>
              </a:spcBef>
              <a:buFontTx/>
              <a:buNone/>
            </a:pPr>
            <a:r>
              <a:rPr lang="en-GB" altLang="en-US" sz="2400" b="0" dirty="0">
                <a:solidFill>
                  <a:schemeClr val="tx1"/>
                </a:solidFill>
              </a:rPr>
              <a:t>B. Both of conjunctival injection and lacrimation (tearing)</a:t>
            </a:r>
            <a:endParaRPr lang="en-GB" altLang="en-US" b="0" dirty="0">
              <a:solidFill>
                <a:schemeClr val="tx1"/>
              </a:solidFill>
            </a:endParaRPr>
          </a:p>
        </p:txBody>
      </p:sp>
      <p:sp>
        <p:nvSpPr>
          <p:cNvPr id="4" name="제목 1"/>
          <p:cNvSpPr txBox="1">
            <a:spLocks/>
          </p:cNvSpPr>
          <p:nvPr/>
        </p:nvSpPr>
        <p:spPr>
          <a:xfrm>
            <a:off x="322729" y="0"/>
            <a:ext cx="8435787"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2400" b="1" dirty="0">
                <a:solidFill>
                  <a:schemeClr val="accent1">
                    <a:lumMod val="50000"/>
                  </a:schemeClr>
                </a:solidFill>
                <a:latin typeface="Calibri" panose="020F0502020204030204"/>
                <a:cs typeface="+mn-cs"/>
              </a:rPr>
              <a:t>3.3.1 Short-lasting unilateral neuralgiform headache attacks with conjunctival injection and tearing (SUNCT)</a:t>
            </a:r>
            <a:endParaRPr lang="ko-KR" altLang="en-US" sz="24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503C3134-E742-4C73-9B8D-6C0C9C315A7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3.3.1 SUNCT</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FontTx/>
              <a:buNone/>
            </a:pPr>
            <a:r>
              <a:rPr lang="en-GB" altLang="en-US" sz="2400" dirty="0"/>
              <a:t>3.3.1.1 Episodic SUNCT</a:t>
            </a:r>
            <a:endParaRPr lang="en-GB" altLang="en-US" sz="2400" i="1" dirty="0"/>
          </a:p>
          <a:p>
            <a:pPr marL="514350" indent="-514350">
              <a:spcBef>
                <a:spcPct val="0"/>
              </a:spcBef>
              <a:spcAft>
                <a:spcPts val="600"/>
              </a:spcAft>
              <a:buFontTx/>
              <a:buAutoNum type="alphaUcPeriod"/>
            </a:pPr>
            <a:r>
              <a:rPr lang="en-GB" altLang="en-US" sz="2400" dirty="0"/>
              <a:t>Attacks fulfilling criteria for 3.3.1 </a:t>
            </a:r>
            <a:r>
              <a:rPr lang="en-GB" altLang="en-US" sz="2400" i="1" dirty="0"/>
              <a:t>SUNCT </a:t>
            </a:r>
            <a:r>
              <a:rPr lang="en-GB" altLang="en-US" sz="2400" dirty="0"/>
              <a:t>and occurring in bouts</a:t>
            </a:r>
          </a:p>
          <a:p>
            <a:pPr marL="514350" indent="-514350">
              <a:spcBef>
                <a:spcPct val="0"/>
              </a:spcBef>
              <a:spcAft>
                <a:spcPts val="600"/>
              </a:spcAft>
              <a:buFontTx/>
              <a:buAutoNum type="alphaUcPeriod"/>
            </a:pPr>
            <a:r>
              <a:rPr lang="en-GB" altLang="en-US" sz="2400" dirty="0">
                <a:sym typeface="Symbol" charset="2"/>
              </a:rPr>
              <a:t>2 </a:t>
            </a:r>
            <a:r>
              <a:rPr lang="en-GB" altLang="en-US" sz="2400" dirty="0"/>
              <a:t>bouts lasting 7d to 1 y and separated by pain-free </a:t>
            </a:r>
            <a:br>
              <a:rPr lang="en-GB" altLang="en-US" sz="2400" dirty="0"/>
            </a:br>
            <a:r>
              <a:rPr lang="en-GB" altLang="en-US" sz="2400" dirty="0"/>
              <a:t>remission periods of </a:t>
            </a:r>
            <a:r>
              <a:rPr lang="en-GB" altLang="en-US" sz="2400" dirty="0">
                <a:sym typeface="Symbol" charset="2"/>
              </a:rPr>
              <a:t>3</a:t>
            </a:r>
            <a:r>
              <a:rPr lang="en-GB" altLang="en-US" sz="2400" dirty="0"/>
              <a:t> </a:t>
            </a:r>
            <a:r>
              <a:rPr lang="en-GB" altLang="en-US" sz="2400" dirty="0" err="1"/>
              <a:t>mo</a:t>
            </a:r>
            <a:endParaRPr lang="en-GB" altLang="en-US" sz="2400" i="1" dirty="0"/>
          </a:p>
          <a:p>
            <a:pPr>
              <a:spcBef>
                <a:spcPct val="50000"/>
              </a:spcBef>
              <a:spcAft>
                <a:spcPts val="600"/>
              </a:spcAft>
              <a:buFontTx/>
              <a:buNone/>
            </a:pPr>
            <a:r>
              <a:rPr lang="en-GB" altLang="en-US" sz="2400" dirty="0"/>
              <a:t>3.3.1.2 Chronic SUNCT</a:t>
            </a:r>
          </a:p>
          <a:p>
            <a:pPr marL="514350" indent="-514350">
              <a:spcBef>
                <a:spcPct val="50000"/>
              </a:spcBef>
              <a:spcAft>
                <a:spcPts val="600"/>
              </a:spcAft>
              <a:buFontTx/>
              <a:buAutoNum type="alphaUcPeriod"/>
            </a:pPr>
            <a:r>
              <a:rPr lang="en-GB" altLang="en-US" sz="2400" dirty="0"/>
              <a:t>Attacks fulfilling criteria for 3.3.1 </a:t>
            </a:r>
            <a:r>
              <a:rPr lang="en-GB" altLang="en-US" sz="2400" i="1" dirty="0"/>
              <a:t>SUNCT</a:t>
            </a:r>
            <a:r>
              <a:rPr lang="en-GB" altLang="en-US" sz="2400" dirty="0"/>
              <a:t>, and criterion B </a:t>
            </a:r>
            <a:br>
              <a:rPr lang="en-GB" altLang="en-US" sz="2400" dirty="0"/>
            </a:br>
            <a:r>
              <a:rPr lang="en-GB" altLang="en-US" sz="2400" dirty="0"/>
              <a:t>below</a:t>
            </a:r>
          </a:p>
          <a:p>
            <a:pPr marL="514350" indent="-514350">
              <a:spcBef>
                <a:spcPct val="50000"/>
              </a:spcBef>
              <a:spcAft>
                <a:spcPts val="600"/>
              </a:spcAft>
              <a:buFontTx/>
              <a:buAutoNum type="alphaUcPeriod"/>
            </a:pPr>
            <a:r>
              <a:rPr lang="en-GB" altLang="en-US" sz="2400" dirty="0"/>
              <a:t>Occurring without a remission period, or with remissions lasting &lt;3 </a:t>
            </a:r>
            <a:r>
              <a:rPr lang="en-GB" altLang="en-US" sz="2400" dirty="0" err="1"/>
              <a:t>mo</a:t>
            </a:r>
            <a:r>
              <a:rPr lang="en-GB" altLang="en-US" sz="2400" dirty="0"/>
              <a:t>, for </a:t>
            </a:r>
            <a:r>
              <a:rPr lang="en-GB" altLang="en-US" sz="2400" dirty="0">
                <a:sym typeface="Symbol" charset="2"/>
              </a:rPr>
              <a:t>1 y</a:t>
            </a:r>
            <a:endParaRPr lang="en-GB" altLang="en-US" sz="2400"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E040A31-C1DF-4BD8-8216-F25C46B9BBD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611188" y="1492250"/>
            <a:ext cx="7921625" cy="4816475"/>
          </a:xfrm>
        </p:spPr>
        <p:txBody>
          <a:bodyPr/>
          <a:lstStyle/>
          <a:p>
            <a:pPr>
              <a:spcBef>
                <a:spcPct val="0"/>
              </a:spcBef>
              <a:buFontTx/>
              <a:buNone/>
            </a:pPr>
            <a:endParaRPr lang="en-GB" altLang="en-US" sz="2400" b="0" dirty="0">
              <a:solidFill>
                <a:schemeClr val="tx1"/>
              </a:solidFill>
            </a:endParaRPr>
          </a:p>
          <a:p>
            <a:pPr>
              <a:spcBef>
                <a:spcPct val="0"/>
              </a:spcBef>
              <a:buFontTx/>
              <a:buNone/>
            </a:pPr>
            <a:endParaRPr lang="en-GB" altLang="en-US" sz="2400" b="0" dirty="0">
              <a:solidFill>
                <a:schemeClr val="tx1"/>
              </a:solidFill>
            </a:endParaRPr>
          </a:p>
          <a:p>
            <a:pPr>
              <a:spcBef>
                <a:spcPct val="0"/>
              </a:spcBef>
              <a:buFontTx/>
              <a:buNone/>
            </a:pPr>
            <a:r>
              <a:rPr lang="en-GB" altLang="en-US" sz="2400" b="0" dirty="0">
                <a:solidFill>
                  <a:schemeClr val="tx1"/>
                </a:solidFill>
              </a:rPr>
              <a:t>A. Attacks fulfilling criteria for 3.3 </a:t>
            </a:r>
            <a:r>
              <a:rPr lang="en-GB" altLang="en-US" sz="2400" b="0" i="1" dirty="0">
                <a:solidFill>
                  <a:schemeClr val="tx1"/>
                </a:solidFill>
              </a:rPr>
              <a:t>Short-lasting unilateral </a:t>
            </a:r>
            <a:br>
              <a:rPr lang="en-GB" altLang="en-US" sz="2400" b="0" i="1" dirty="0">
                <a:solidFill>
                  <a:schemeClr val="tx1"/>
                </a:solidFill>
              </a:rPr>
            </a:br>
            <a:r>
              <a:rPr lang="en-GB" altLang="en-US" sz="2400" b="0" i="1" dirty="0">
                <a:solidFill>
                  <a:schemeClr val="tx1"/>
                </a:solidFill>
              </a:rPr>
              <a:t>neuralgiform headache attacks</a:t>
            </a:r>
          </a:p>
          <a:p>
            <a:pPr>
              <a:spcBef>
                <a:spcPct val="0"/>
              </a:spcBef>
              <a:buFontTx/>
              <a:buNone/>
            </a:pPr>
            <a:r>
              <a:rPr lang="en-GB" altLang="en-US" sz="2400" b="0" dirty="0">
                <a:solidFill>
                  <a:schemeClr val="tx1"/>
                </a:solidFill>
              </a:rPr>
              <a:t>B. Only one or neither of conjunctival injection and </a:t>
            </a:r>
            <a:br>
              <a:rPr lang="en-GB" altLang="en-US" sz="2400" b="0" dirty="0">
                <a:solidFill>
                  <a:schemeClr val="tx1"/>
                </a:solidFill>
              </a:rPr>
            </a:br>
            <a:r>
              <a:rPr lang="en-GB" altLang="en-US" sz="2400" b="0" dirty="0">
                <a:solidFill>
                  <a:schemeClr val="tx1"/>
                </a:solidFill>
              </a:rPr>
              <a:t>lacrimation (tearing)</a:t>
            </a:r>
            <a:endParaRPr lang="en-GB" altLang="en-US" b="0" dirty="0">
              <a:solidFill>
                <a:schemeClr val="tx1"/>
              </a:solidFill>
            </a:endParaRP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2400" b="1" dirty="0">
                <a:solidFill>
                  <a:schemeClr val="accent1">
                    <a:lumMod val="50000"/>
                  </a:schemeClr>
                </a:solidFill>
                <a:latin typeface="Calibri" panose="020F0502020204030204"/>
                <a:cs typeface="+mn-cs"/>
              </a:rPr>
              <a:t>3.3.2 Short-lasting unilateral neuralgiform headache attacks with cranial autonomic symptoms (SUNA)</a:t>
            </a:r>
            <a:endParaRPr lang="ko-KR" altLang="en-US" sz="24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62C131C0-B52A-4780-B0A0-D37A228D0AE5}"/>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3.3.2 SUNA</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FontTx/>
              <a:buNone/>
            </a:pPr>
            <a:r>
              <a:rPr lang="en-GB" altLang="en-US" sz="2400" dirty="0"/>
              <a:t>3.3.2.1 Episodic SUNA</a:t>
            </a:r>
            <a:endParaRPr lang="en-GB" altLang="en-US" sz="2400" i="1" dirty="0"/>
          </a:p>
          <a:p>
            <a:pPr marL="514350" indent="-514350">
              <a:spcBef>
                <a:spcPct val="0"/>
              </a:spcBef>
              <a:spcAft>
                <a:spcPts val="600"/>
              </a:spcAft>
              <a:buFontTx/>
              <a:buAutoNum type="alphaUcPeriod"/>
            </a:pPr>
            <a:r>
              <a:rPr lang="en-GB" altLang="en-US" sz="2400" dirty="0"/>
              <a:t>Attacks fulfilling criteria for 3.3.2 </a:t>
            </a:r>
            <a:r>
              <a:rPr lang="en-GB" altLang="en-US" sz="2400" i="1" dirty="0"/>
              <a:t>SUNA </a:t>
            </a:r>
            <a:r>
              <a:rPr lang="en-GB" altLang="en-US" sz="2400" dirty="0"/>
              <a:t>and occurring in </a:t>
            </a:r>
            <a:br>
              <a:rPr lang="en-GB" altLang="en-US" sz="2400" dirty="0"/>
            </a:br>
            <a:r>
              <a:rPr lang="en-GB" altLang="en-US" sz="2400" dirty="0"/>
              <a:t>bouts</a:t>
            </a:r>
          </a:p>
          <a:p>
            <a:pPr marL="514350" indent="-514350">
              <a:spcBef>
                <a:spcPct val="0"/>
              </a:spcBef>
              <a:spcAft>
                <a:spcPts val="600"/>
              </a:spcAft>
              <a:buFontTx/>
              <a:buAutoNum type="alphaUcPeriod"/>
            </a:pPr>
            <a:r>
              <a:rPr lang="en-GB" altLang="en-US" sz="2400" dirty="0">
                <a:sym typeface="Symbol" charset="2"/>
              </a:rPr>
              <a:t>2 </a:t>
            </a:r>
            <a:r>
              <a:rPr lang="en-GB" altLang="en-US" sz="2400" dirty="0"/>
              <a:t>bouts lasting 7d to 1 y and separated by pain-free </a:t>
            </a:r>
            <a:br>
              <a:rPr lang="en-GB" altLang="en-US" sz="2400" dirty="0"/>
            </a:br>
            <a:r>
              <a:rPr lang="en-GB" altLang="en-US" sz="2400" dirty="0"/>
              <a:t>remission periods of </a:t>
            </a:r>
            <a:r>
              <a:rPr lang="en-GB" altLang="en-US" sz="2400" dirty="0">
                <a:sym typeface="Symbol" charset="2"/>
              </a:rPr>
              <a:t>3</a:t>
            </a:r>
            <a:r>
              <a:rPr lang="en-GB" altLang="en-US" sz="2400" dirty="0"/>
              <a:t> </a:t>
            </a:r>
            <a:r>
              <a:rPr lang="en-GB" altLang="en-US" sz="2400" dirty="0" err="1"/>
              <a:t>mo</a:t>
            </a:r>
            <a:endParaRPr lang="en-GB" altLang="en-US" sz="2400" i="1" dirty="0"/>
          </a:p>
          <a:p>
            <a:pPr>
              <a:spcBef>
                <a:spcPct val="50000"/>
              </a:spcBef>
              <a:spcAft>
                <a:spcPts val="600"/>
              </a:spcAft>
              <a:buFontTx/>
              <a:buNone/>
            </a:pPr>
            <a:r>
              <a:rPr lang="en-GB" altLang="en-US" sz="2400" dirty="0"/>
              <a:t>3.3.2.2 Chronic SUNA</a:t>
            </a:r>
          </a:p>
          <a:p>
            <a:pPr marL="514350" indent="-514350">
              <a:spcBef>
                <a:spcPct val="50000"/>
              </a:spcBef>
              <a:spcAft>
                <a:spcPts val="600"/>
              </a:spcAft>
              <a:buFontTx/>
              <a:buAutoNum type="alphaUcPeriod"/>
            </a:pPr>
            <a:r>
              <a:rPr lang="en-GB" altLang="en-US" sz="2400" dirty="0"/>
              <a:t>Attacks fulfilling criteria for 3.3.2 </a:t>
            </a:r>
            <a:r>
              <a:rPr lang="en-GB" altLang="en-US" sz="2400" i="1" dirty="0"/>
              <a:t>SUNA</a:t>
            </a:r>
            <a:r>
              <a:rPr lang="en-GB" altLang="en-US" sz="2400" dirty="0"/>
              <a:t>, and criterion B </a:t>
            </a:r>
            <a:br>
              <a:rPr lang="en-GB" altLang="en-US" sz="2400" dirty="0"/>
            </a:br>
            <a:r>
              <a:rPr lang="en-GB" altLang="en-US" sz="2400" dirty="0"/>
              <a:t>below</a:t>
            </a:r>
          </a:p>
          <a:p>
            <a:pPr marL="514350" indent="-514350">
              <a:spcBef>
                <a:spcPct val="50000"/>
              </a:spcBef>
              <a:spcAft>
                <a:spcPts val="600"/>
              </a:spcAft>
              <a:buFontTx/>
              <a:buAutoNum type="alphaUcPeriod"/>
            </a:pPr>
            <a:r>
              <a:rPr lang="en-GB" altLang="en-US" sz="2400" dirty="0"/>
              <a:t>Occurring without a remission period, or with remissions lasting &lt;3 </a:t>
            </a:r>
            <a:r>
              <a:rPr lang="en-GB" altLang="en-US" sz="2400" dirty="0" err="1"/>
              <a:t>mo</a:t>
            </a:r>
            <a:r>
              <a:rPr lang="en-GB" altLang="en-US" sz="2400" dirty="0"/>
              <a:t>, for </a:t>
            </a:r>
            <a:r>
              <a:rPr lang="en-GB" altLang="en-US" sz="2400" dirty="0">
                <a:sym typeface="Symbol" charset="2"/>
              </a:rPr>
              <a:t>1 y</a:t>
            </a:r>
            <a:endParaRPr lang="en-GB" altLang="en-US" sz="2400"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C80175BF-8C3D-45A0-8241-8F37C356A0C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323850" y="1426322"/>
            <a:ext cx="8424863" cy="4495800"/>
          </a:xfrm>
        </p:spPr>
        <p:txBody>
          <a:bodyPr/>
          <a:lstStyle/>
          <a:p>
            <a:pPr defTabSz="762000">
              <a:spcBef>
                <a:spcPct val="0"/>
              </a:spcBef>
              <a:buFontTx/>
              <a:buNone/>
            </a:pPr>
            <a:r>
              <a:rPr lang="en-GB" altLang="en-US" sz="2400" b="0" dirty="0">
                <a:solidFill>
                  <a:schemeClr val="tx1"/>
                </a:solidFill>
              </a:rPr>
              <a:t>A. Unilateral headache fulfilling criteria B-D</a:t>
            </a:r>
          </a:p>
          <a:p>
            <a:pPr defTabSz="762000">
              <a:spcBef>
                <a:spcPct val="0"/>
              </a:spcBef>
              <a:buFontTx/>
              <a:buNone/>
            </a:pPr>
            <a:r>
              <a:rPr lang="en-GB" altLang="en-US" sz="2400" b="0" dirty="0">
                <a:solidFill>
                  <a:schemeClr val="tx1"/>
                </a:solidFill>
              </a:rPr>
              <a:t>B. Present &gt;3 </a:t>
            </a:r>
            <a:r>
              <a:rPr lang="en-GB" altLang="en-US" sz="2400" b="0" dirty="0" err="1">
                <a:solidFill>
                  <a:schemeClr val="tx1"/>
                </a:solidFill>
              </a:rPr>
              <a:t>mo</a:t>
            </a:r>
            <a:r>
              <a:rPr lang="en-GB" altLang="en-US" sz="2400" b="0" dirty="0">
                <a:solidFill>
                  <a:schemeClr val="tx1"/>
                </a:solidFill>
              </a:rPr>
              <a:t>, with exacerbations of moderate or greater </a:t>
            </a:r>
            <a:br>
              <a:rPr lang="en-GB" altLang="en-US" sz="2400" b="0" dirty="0">
                <a:solidFill>
                  <a:schemeClr val="tx1"/>
                </a:solidFill>
              </a:rPr>
            </a:br>
            <a:r>
              <a:rPr lang="en-GB" altLang="en-US" sz="2400" b="0" dirty="0">
                <a:solidFill>
                  <a:schemeClr val="tx1"/>
                </a:solidFill>
              </a:rPr>
              <a:t>intensity</a:t>
            </a:r>
          </a:p>
          <a:p>
            <a:pPr defTabSz="762000">
              <a:spcBef>
                <a:spcPct val="0"/>
              </a:spcBef>
              <a:buFontTx/>
              <a:buNone/>
            </a:pPr>
            <a:r>
              <a:rPr lang="en-GB" altLang="en-US" sz="2400" b="0" dirty="0">
                <a:solidFill>
                  <a:schemeClr val="tx1"/>
                </a:solidFill>
              </a:rPr>
              <a:t>C. Either or both of the following:</a:t>
            </a:r>
            <a:endParaRPr lang="en-GB" altLang="en-US" sz="2400" dirty="0">
              <a:solidFill>
                <a:schemeClr val="tx1"/>
              </a:solidFill>
            </a:endParaRPr>
          </a:p>
          <a:p>
            <a:pPr marL="355600" lvl="1" indent="0" defTabSz="762000">
              <a:spcBef>
                <a:spcPct val="0"/>
              </a:spcBef>
              <a:buFontTx/>
              <a:buNone/>
            </a:pPr>
            <a:r>
              <a:rPr lang="en-GB" altLang="en-US" sz="2400" dirty="0">
                <a:solidFill>
                  <a:schemeClr val="tx1"/>
                </a:solidFill>
              </a:rPr>
              <a:t>	1. </a:t>
            </a:r>
            <a:r>
              <a:rPr lang="en-GB" altLang="en-US" sz="2400" dirty="0">
                <a:solidFill>
                  <a:schemeClr val="tx1"/>
                </a:solidFill>
                <a:sym typeface="Symbol" charset="2"/>
              </a:rPr>
              <a:t>1 </a:t>
            </a:r>
            <a:r>
              <a:rPr lang="en-GB" altLang="en-US" sz="2400" dirty="0">
                <a:solidFill>
                  <a:schemeClr val="tx1"/>
                </a:solidFill>
              </a:rPr>
              <a:t>of the following ipsilateral symptoms or signs: </a:t>
            </a:r>
            <a:br>
              <a:rPr lang="en-GB" altLang="en-US" sz="2400" dirty="0">
                <a:solidFill>
                  <a:schemeClr val="tx1"/>
                </a:solidFill>
              </a:rPr>
            </a:br>
            <a:r>
              <a:rPr lang="en-GB" altLang="en-US" sz="2400" dirty="0">
                <a:solidFill>
                  <a:schemeClr val="tx1"/>
                </a:solidFill>
              </a:rPr>
              <a:t>	a) conjunctival injection and/or lacrimation; b) nasal              	congestion and/or rhinorrhoea; c) eyelid oedema;                  	d) forehead and facial sweating; </a:t>
            </a:r>
            <a:r>
              <a:rPr lang="en-GB" altLang="en-US" dirty="0"/>
              <a:t>e</a:t>
            </a:r>
            <a:r>
              <a:rPr lang="en-GB" altLang="en-US" sz="2400" dirty="0">
                <a:solidFill>
                  <a:schemeClr val="tx1"/>
                </a:solidFill>
              </a:rPr>
              <a:t>) miosis and/or ptosis</a:t>
            </a:r>
          </a:p>
          <a:p>
            <a:pPr marL="355600" lvl="1" indent="0" defTabSz="762000">
              <a:spcBef>
                <a:spcPct val="0"/>
              </a:spcBef>
              <a:buFontTx/>
              <a:buNone/>
            </a:pPr>
            <a:r>
              <a:rPr lang="en-GB" altLang="en-US" sz="2400" dirty="0">
                <a:solidFill>
                  <a:schemeClr val="tx1"/>
                </a:solidFill>
              </a:rPr>
              <a:t>	2. a sense of restlessness or agitation, or aggravation of pain 	by movement</a:t>
            </a:r>
          </a:p>
          <a:p>
            <a:pPr defTabSz="762000">
              <a:spcBef>
                <a:spcPct val="0"/>
              </a:spcBef>
              <a:buFontTx/>
              <a:buNone/>
            </a:pPr>
            <a:r>
              <a:rPr lang="en-GB" altLang="en-US" sz="2400" b="0" dirty="0">
                <a:solidFill>
                  <a:schemeClr val="tx1"/>
                </a:solidFill>
              </a:rPr>
              <a:t>D. Responds absolutely to therapeutic doses of </a:t>
            </a:r>
            <a:r>
              <a:rPr lang="en-GB" altLang="en-US" sz="2400" b="0" dirty="0" err="1">
                <a:solidFill>
                  <a:schemeClr val="tx1"/>
                </a:solidFill>
              </a:rPr>
              <a:t>indometacin</a:t>
            </a:r>
            <a:endParaRPr lang="en-GB" altLang="en-US" sz="2400" b="0" dirty="0">
              <a:solidFill>
                <a:schemeClr val="tx1"/>
              </a:solidFill>
            </a:endParaRPr>
          </a:p>
          <a:p>
            <a:pPr defTabSz="762000">
              <a:spcBef>
                <a:spcPct val="0"/>
              </a:spcBef>
              <a:buFontTx/>
              <a:buNone/>
            </a:pPr>
            <a:r>
              <a:rPr lang="en-GB" altLang="en-US" sz="2400" b="0" dirty="0">
                <a:solidFill>
                  <a:schemeClr val="tx1"/>
                </a:solidFill>
              </a:rPr>
              <a:t>E. Not better accounted for by another ICHD-3 diagnosis</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3.4 </a:t>
            </a:r>
            <a:r>
              <a:rPr lang="en-US" altLang="ko-KR" sz="3600" b="1" dirty="0" err="1">
                <a:solidFill>
                  <a:schemeClr val="accent1">
                    <a:lumMod val="50000"/>
                  </a:schemeClr>
                </a:solidFill>
                <a:latin typeface="Calibri" panose="020F0502020204030204"/>
                <a:cs typeface="+mn-cs"/>
              </a:rPr>
              <a:t>Hemicrania</a:t>
            </a:r>
            <a:r>
              <a:rPr lang="en-US" altLang="ko-KR" sz="3600" b="1" dirty="0">
                <a:solidFill>
                  <a:schemeClr val="accent1">
                    <a:lumMod val="50000"/>
                  </a:schemeClr>
                </a:solidFill>
                <a:latin typeface="Calibri" panose="020F0502020204030204"/>
                <a:cs typeface="+mn-cs"/>
              </a:rPr>
              <a:t> continua</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p:cNvSpPr txBox="1">
            <a:spLocks/>
          </p:cNvSpPr>
          <p:nvPr/>
        </p:nvSpPr>
        <p:spPr>
          <a:xfrm>
            <a:off x="342899" y="1063999"/>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10" name="TextBox 7">
            <a:extLst>
              <a:ext uri="{FF2B5EF4-FFF2-40B4-BE49-F238E27FC236}">
                <a16:creationId xmlns:a16="http://schemas.microsoft.com/office/drawing/2014/main" id="{8013297C-DCB5-49B4-A2EB-EC3F6610268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12057"/>
            <a:ext cx="7886700" cy="983607"/>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3.4 </a:t>
            </a:r>
            <a:r>
              <a:rPr lang="en-US" altLang="ko-KR" sz="3600" b="1" dirty="0" err="1">
                <a:solidFill>
                  <a:schemeClr val="accent1">
                    <a:lumMod val="50000"/>
                  </a:schemeClr>
                </a:solidFill>
                <a:latin typeface="Calibri" panose="020F0502020204030204"/>
                <a:cs typeface="+mn-cs"/>
              </a:rPr>
              <a:t>Hemicrania</a:t>
            </a:r>
            <a:r>
              <a:rPr lang="en-US" altLang="ko-KR" sz="3600" b="1" dirty="0">
                <a:solidFill>
                  <a:schemeClr val="accent1">
                    <a:lumMod val="50000"/>
                  </a:schemeClr>
                </a:solidFill>
                <a:latin typeface="Calibri" panose="020F0502020204030204"/>
                <a:cs typeface="+mn-cs"/>
              </a:rPr>
              <a:t> continua</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411941"/>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GB" sz="2400" kern="0" dirty="0"/>
              <a:t>3.4.1 </a:t>
            </a:r>
            <a:r>
              <a:rPr lang="en-GB" sz="2400" kern="0" dirty="0" err="1"/>
              <a:t>Hemicrania</a:t>
            </a:r>
            <a:r>
              <a:rPr lang="en-GB" sz="2400" kern="0" dirty="0"/>
              <a:t> continua, remitting subtype</a:t>
            </a:r>
            <a:endParaRPr lang="en-GB" sz="2400" i="1" kern="0" dirty="0"/>
          </a:p>
          <a:p>
            <a:pPr marL="514350" indent="-514350">
              <a:spcAft>
                <a:spcPts val="600"/>
              </a:spcAft>
              <a:buAutoNum type="alphaUcPeriod"/>
              <a:defRPr/>
            </a:pPr>
            <a:r>
              <a:rPr lang="en-GB" sz="2400" kern="0" dirty="0"/>
              <a:t>Headache fulfilling criteria for 3.4 </a:t>
            </a:r>
            <a:r>
              <a:rPr lang="en-GB" sz="2400" i="1" kern="0" dirty="0" err="1"/>
              <a:t>Hemicrania</a:t>
            </a:r>
            <a:r>
              <a:rPr lang="en-GB" sz="2400" i="1" kern="0" dirty="0"/>
              <a:t> </a:t>
            </a:r>
            <a:br>
              <a:rPr lang="en-GB" sz="2400" i="1" kern="0" dirty="0"/>
            </a:br>
            <a:r>
              <a:rPr lang="en-GB" sz="2400" i="1" kern="0" dirty="0"/>
              <a:t>continua</a:t>
            </a:r>
            <a:r>
              <a:rPr lang="en-GB" sz="2400" kern="0" dirty="0"/>
              <a:t>, and criterion B below</a:t>
            </a:r>
          </a:p>
          <a:p>
            <a:pPr marL="514350" indent="-514350">
              <a:spcAft>
                <a:spcPts val="600"/>
              </a:spcAft>
              <a:buAutoNum type="alphaUcPeriod"/>
              <a:defRPr/>
            </a:pPr>
            <a:r>
              <a:rPr lang="en-GB" sz="2400" kern="0" dirty="0">
                <a:sym typeface="Symbol" pitchFamily="18" charset="2"/>
              </a:rPr>
              <a:t>Headache is not daily or continuous, but interrupted by </a:t>
            </a:r>
            <a:br>
              <a:rPr lang="en-GB" sz="2400" kern="0" dirty="0">
                <a:sym typeface="Symbol" pitchFamily="18" charset="2"/>
              </a:rPr>
            </a:br>
            <a:r>
              <a:rPr lang="en-GB" sz="2400" kern="0" dirty="0">
                <a:sym typeface="Symbol" pitchFamily="18" charset="2"/>
              </a:rPr>
              <a:t>remission periods of ≥1 d without treatment</a:t>
            </a:r>
            <a:endParaRPr lang="en-GB" sz="2400" i="1" kern="0" dirty="0"/>
          </a:p>
          <a:p>
            <a:pPr marL="0" indent="0">
              <a:spcAft>
                <a:spcPts val="600"/>
              </a:spcAft>
              <a:buNone/>
              <a:defRPr/>
            </a:pPr>
            <a:r>
              <a:rPr lang="en-GB" sz="2400" kern="0" dirty="0"/>
              <a:t>3.4.2 </a:t>
            </a:r>
            <a:r>
              <a:rPr lang="en-GB" sz="2400" kern="0" dirty="0" err="1"/>
              <a:t>Hemicrania</a:t>
            </a:r>
            <a:r>
              <a:rPr lang="en-GB" sz="2400" kern="0" dirty="0"/>
              <a:t> continua, unremitting subtype</a:t>
            </a:r>
            <a:endParaRPr lang="en-GB" sz="2400" i="1" kern="0" dirty="0"/>
          </a:p>
          <a:p>
            <a:pPr marL="514350" indent="-514350">
              <a:spcAft>
                <a:spcPts val="600"/>
              </a:spcAft>
              <a:buAutoNum type="alphaUcPeriod"/>
              <a:defRPr/>
            </a:pPr>
            <a:r>
              <a:rPr lang="en-GB" sz="2400" kern="0" dirty="0"/>
              <a:t>Headache fulfilling criteria for 3.4 </a:t>
            </a:r>
            <a:r>
              <a:rPr lang="en-GB" sz="2400" i="1" kern="0" dirty="0" err="1"/>
              <a:t>Hemicrania</a:t>
            </a:r>
            <a:r>
              <a:rPr lang="en-GB" sz="2400" i="1" kern="0" dirty="0"/>
              <a:t> </a:t>
            </a:r>
            <a:br>
              <a:rPr lang="en-GB" sz="2400" i="1" kern="0" dirty="0"/>
            </a:br>
            <a:r>
              <a:rPr lang="en-GB" sz="2400" i="1" kern="0" dirty="0"/>
              <a:t>continua</a:t>
            </a:r>
            <a:r>
              <a:rPr lang="en-GB" sz="2400" kern="0" dirty="0"/>
              <a:t>, and criterion B below</a:t>
            </a:r>
          </a:p>
          <a:p>
            <a:pPr marL="514350" indent="-514350">
              <a:spcAft>
                <a:spcPts val="600"/>
              </a:spcAft>
              <a:buAutoNum type="alphaUcPeriod"/>
              <a:defRPr/>
            </a:pPr>
            <a:r>
              <a:rPr lang="en-GB" sz="2400" kern="0" dirty="0">
                <a:sym typeface="Symbol" pitchFamily="18" charset="2"/>
              </a:rPr>
              <a:t>Headache is daily and continuous for ≥1 y, without </a:t>
            </a:r>
            <a:br>
              <a:rPr lang="en-GB" sz="2400" kern="0" dirty="0">
                <a:sym typeface="Symbol" pitchFamily="18" charset="2"/>
              </a:rPr>
            </a:br>
            <a:r>
              <a:rPr lang="en-GB" sz="2400" kern="0" dirty="0">
                <a:sym typeface="Symbol" pitchFamily="18" charset="2"/>
              </a:rPr>
              <a:t>remission periods of ≥1 d</a:t>
            </a:r>
            <a:endParaRPr lang="en-GB" sz="2400" i="1" kern="0" dirty="0"/>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p:cNvSpPr txBox="1">
            <a:spLocks/>
          </p:cNvSpPr>
          <p:nvPr/>
        </p:nvSpPr>
        <p:spPr>
          <a:xfrm>
            <a:off x="342899" y="969870"/>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12" name="TextBox 7">
            <a:extLst>
              <a:ext uri="{FF2B5EF4-FFF2-40B4-BE49-F238E27FC236}">
                <a16:creationId xmlns:a16="http://schemas.microsoft.com/office/drawing/2014/main" id="{27CBDB58-8512-4AE4-B6A9-1AEC1A55FA8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39750" y="1447800"/>
            <a:ext cx="8001000" cy="4648200"/>
          </a:xfrm>
        </p:spPr>
        <p:txBody>
          <a:bodyPr>
            <a:normAutofit fontScale="92500" lnSpcReduction="20000"/>
          </a:bodyPr>
          <a:lstStyle/>
          <a:p>
            <a:pPr defTabSz="190500">
              <a:spcBef>
                <a:spcPts val="1200"/>
              </a:spcBef>
              <a:spcAft>
                <a:spcPts val="1200"/>
              </a:spcAft>
              <a:buFontTx/>
              <a:buNone/>
            </a:pPr>
            <a:r>
              <a:rPr lang="da-DK" altLang="en-US" sz="3000" dirty="0"/>
              <a:t>Part 2: The </a:t>
            </a:r>
            <a:r>
              <a:rPr lang="da-DK" altLang="en-US" sz="3000" dirty="0" err="1"/>
              <a:t>secondary</a:t>
            </a:r>
            <a:r>
              <a:rPr lang="da-DK" altLang="en-US" sz="3000" dirty="0"/>
              <a:t> </a:t>
            </a:r>
            <a:r>
              <a:rPr lang="da-DK" altLang="en-US" sz="3000" dirty="0" err="1"/>
              <a:t>headaches</a:t>
            </a:r>
            <a:r>
              <a:rPr lang="en-GB" altLang="en-US" sz="3000" dirty="0"/>
              <a:t>	</a:t>
            </a:r>
          </a:p>
          <a:p>
            <a:pPr marL="1077913" lvl="1" indent="-523875" defTabSz="190500">
              <a:lnSpc>
                <a:spcPct val="110000"/>
              </a:lnSpc>
              <a:spcBef>
                <a:spcPct val="0"/>
              </a:spcBef>
              <a:buFontTx/>
              <a:buNone/>
            </a:pPr>
            <a:r>
              <a:rPr lang="en-GB" altLang="en-US" sz="2400" dirty="0"/>
              <a:t>5.	Headache attributed to trauma or injury to the head </a:t>
            </a:r>
            <a:br>
              <a:rPr lang="en-GB" altLang="en-US" sz="2400" dirty="0"/>
            </a:br>
            <a:r>
              <a:rPr lang="en-GB" altLang="en-US" sz="2400" dirty="0"/>
              <a:t>and/or neck</a:t>
            </a:r>
          </a:p>
          <a:p>
            <a:pPr marL="1077913" lvl="1" indent="-523875" defTabSz="190500">
              <a:lnSpc>
                <a:spcPct val="110000"/>
              </a:lnSpc>
              <a:spcBef>
                <a:spcPct val="0"/>
              </a:spcBef>
              <a:buFontTx/>
              <a:buNone/>
            </a:pPr>
            <a:r>
              <a:rPr lang="en-GB" altLang="en-US" sz="2400" dirty="0"/>
              <a:t>6.	Headache attributed to cranial or cervical vascular </a:t>
            </a:r>
            <a:br>
              <a:rPr lang="en-GB" altLang="en-US" sz="2400" dirty="0"/>
            </a:br>
            <a:r>
              <a:rPr lang="en-GB" altLang="en-US" sz="2400" dirty="0"/>
              <a:t>disorder</a:t>
            </a:r>
          </a:p>
          <a:p>
            <a:pPr marL="1077913" lvl="1" indent="-523875" defTabSz="190500">
              <a:lnSpc>
                <a:spcPct val="110000"/>
              </a:lnSpc>
              <a:spcBef>
                <a:spcPct val="0"/>
              </a:spcBef>
              <a:buFontTx/>
              <a:buNone/>
            </a:pPr>
            <a:r>
              <a:rPr lang="en-GB" altLang="en-US" sz="2400" dirty="0"/>
              <a:t>7. 	Headache attributed to non-vascular intracranial </a:t>
            </a:r>
            <a:br>
              <a:rPr lang="en-GB" altLang="en-US" sz="2400" dirty="0"/>
            </a:br>
            <a:r>
              <a:rPr lang="en-GB" altLang="en-US" sz="2400" dirty="0"/>
              <a:t>disorder</a:t>
            </a:r>
          </a:p>
          <a:p>
            <a:pPr marL="1077913" lvl="1" indent="-523875" defTabSz="190500">
              <a:lnSpc>
                <a:spcPct val="110000"/>
              </a:lnSpc>
              <a:spcBef>
                <a:spcPct val="0"/>
              </a:spcBef>
              <a:buFontTx/>
              <a:buNone/>
            </a:pPr>
            <a:r>
              <a:rPr lang="en-GB" altLang="en-US" sz="2400" dirty="0"/>
              <a:t>8.	Headache attributed to a substance or its withdrawal	</a:t>
            </a:r>
          </a:p>
          <a:p>
            <a:pPr marL="1077913" lvl="1" indent="-523875" defTabSz="190500">
              <a:lnSpc>
                <a:spcPct val="110000"/>
              </a:lnSpc>
              <a:spcBef>
                <a:spcPct val="0"/>
              </a:spcBef>
              <a:buFontTx/>
              <a:buAutoNum type="arabicPeriod" startAt="9"/>
            </a:pPr>
            <a:r>
              <a:rPr lang="en-GB" altLang="en-US" sz="2400" dirty="0"/>
              <a:t>Headache attributed to infection</a:t>
            </a:r>
          </a:p>
          <a:p>
            <a:pPr marL="1077913" lvl="1" indent="-523875" defTabSz="190500">
              <a:lnSpc>
                <a:spcPct val="110000"/>
              </a:lnSpc>
              <a:spcBef>
                <a:spcPct val="0"/>
              </a:spcBef>
              <a:buFontTx/>
              <a:buAutoNum type="arabicPeriod" startAt="10"/>
            </a:pPr>
            <a:r>
              <a:rPr lang="en-GB" altLang="en-US" sz="2400" dirty="0"/>
              <a:t>Headache attributed to disorder of homoeostasis </a:t>
            </a:r>
            <a:r>
              <a:rPr lang="en-GB" altLang="en-US" sz="2400" b="1" dirty="0"/>
              <a:t>	</a:t>
            </a:r>
          </a:p>
          <a:p>
            <a:pPr marL="1077913" lvl="1" indent="-525463" defTabSz="190500">
              <a:lnSpc>
                <a:spcPct val="110000"/>
              </a:lnSpc>
              <a:spcBef>
                <a:spcPct val="0"/>
              </a:spcBef>
              <a:buFontTx/>
              <a:buNone/>
            </a:pPr>
            <a:r>
              <a:rPr lang="en-GB" altLang="en-US" dirty="0"/>
              <a:t>11.	Headache or facial pain attributed to disorder of the </a:t>
            </a:r>
            <a:br>
              <a:rPr lang="en-GB" altLang="en-US" dirty="0"/>
            </a:br>
            <a:r>
              <a:rPr lang="en-GB" altLang="en-US" dirty="0"/>
              <a:t>cranium, neck, eyes, ears, nose, sinuses, teeth, mouth or   other facial or cervical structure</a:t>
            </a:r>
          </a:p>
          <a:p>
            <a:pPr marL="1077913" lvl="1" indent="-525463" defTabSz="190500">
              <a:lnSpc>
                <a:spcPct val="110000"/>
              </a:lnSpc>
              <a:spcBef>
                <a:spcPct val="0"/>
              </a:spcBef>
              <a:buFontTx/>
              <a:buNone/>
            </a:pPr>
            <a:r>
              <a:rPr lang="en-GB" altLang="en-US" dirty="0"/>
              <a:t>12.	Headache attributed to psychiatric disorder</a:t>
            </a:r>
            <a:r>
              <a:rPr lang="en-GB" altLang="en-US" b="1" dirty="0"/>
              <a:t> </a:t>
            </a:r>
            <a:endParaRPr lang="en-GB" altLang="en-US" sz="2400" b="0" dirty="0"/>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2">
            <a:extLst>
              <a:ext uri="{FF2B5EF4-FFF2-40B4-BE49-F238E27FC236}">
                <a16:creationId xmlns:a16="http://schemas.microsoft.com/office/drawing/2014/main" id="{BF76644A-6D2E-48F1-AA1E-1B3012FAD449}"/>
              </a:ext>
            </a:extLst>
          </p:cNvPr>
          <p:cNvSpPr>
            <a:spLocks noGrp="1" noChangeArrowheads="1"/>
          </p:cNvSpPr>
          <p:nvPr>
            <p:ph type="title"/>
          </p:nvPr>
        </p:nvSpPr>
        <p:spPr>
          <a:xfrm>
            <a:off x="628650" y="1"/>
            <a:ext cx="7886700" cy="971550"/>
          </a:xfrm>
        </p:spPr>
        <p:txBody>
          <a:bodyPr vert="horz" lIns="91440" tIns="45720" rIns="91440" bIns="45720" rtlCol="0" anchor="ctr">
            <a:normAutofit/>
          </a:bodyPr>
          <a:lstStyle/>
          <a:p>
            <a:pPr algn="ctr">
              <a:spcAft>
                <a:spcPts val="1200"/>
              </a:spcAft>
            </a:pPr>
            <a:r>
              <a:rPr lang="da-DK" altLang="en-US" sz="4000" b="1" dirty="0">
                <a:solidFill>
                  <a:schemeClr val="accent1">
                    <a:lumMod val="50000"/>
                  </a:schemeClr>
                </a:solidFill>
                <a:latin typeface="Calibri" panose="020F0502020204030204"/>
                <a:cs typeface="+mn-cs"/>
              </a:rPr>
              <a:t>Classification</a:t>
            </a:r>
            <a:endParaRPr lang="en-GB" altLang="en-US" sz="4000" b="1" dirty="0">
              <a:solidFill>
                <a:schemeClr val="accent1">
                  <a:lumMod val="50000"/>
                </a:schemeClr>
              </a:solidFill>
              <a:latin typeface="Calibri" panose="020F0502020204030204"/>
              <a:cs typeface="+mn-cs"/>
            </a:endParaRPr>
          </a:p>
        </p:txBody>
      </p:sp>
      <p:sp>
        <p:nvSpPr>
          <p:cNvPr id="11" name="TextBox 7">
            <a:extLst>
              <a:ext uri="{FF2B5EF4-FFF2-40B4-BE49-F238E27FC236}">
                <a16:creationId xmlns:a16="http://schemas.microsoft.com/office/drawing/2014/main" id="{571366C9-7B38-44BD-8780-356E6A163C3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7542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3.4 </a:t>
            </a:r>
            <a:r>
              <a:rPr lang="en-US" altLang="ko-KR" sz="3600" b="1" dirty="0" err="1">
                <a:solidFill>
                  <a:schemeClr val="accent1">
                    <a:lumMod val="50000"/>
                  </a:schemeClr>
                </a:solidFill>
                <a:latin typeface="Calibri" panose="020F0502020204030204"/>
                <a:cs typeface="+mn-cs"/>
              </a:rPr>
              <a:t>Hemicrania</a:t>
            </a:r>
            <a:r>
              <a:rPr lang="en-US" altLang="ko-KR" sz="3600" b="1" dirty="0">
                <a:solidFill>
                  <a:schemeClr val="accent1">
                    <a:lumMod val="50000"/>
                  </a:schemeClr>
                </a:solidFill>
                <a:latin typeface="Calibri" panose="020F0502020204030204"/>
                <a:cs typeface="+mn-cs"/>
              </a:rPr>
              <a:t> continua</a:t>
            </a:r>
            <a:endParaRPr lang="ko-KR" altLang="en-US" sz="36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Comments</a:t>
            </a:r>
          </a:p>
          <a:p>
            <a:r>
              <a:rPr lang="en-US" sz="2400" dirty="0"/>
              <a:t>In an adult, oral indomethacin should be used initially in a dose of at least 150 mg daily and increased if necessary up to             225 mg daily. The dose by injection is 100-200 mg. Smaller       maintenance doses are often employed.</a:t>
            </a:r>
          </a:p>
          <a:p>
            <a:r>
              <a:rPr lang="en-US" sz="2400" dirty="0" err="1"/>
              <a:t>Migrainous</a:t>
            </a:r>
            <a:r>
              <a:rPr lang="en-US" sz="2400" dirty="0"/>
              <a:t> symptoms such as photophobia and phonophobia  are often seen in 3.4 </a:t>
            </a:r>
            <a:r>
              <a:rPr lang="en-US" sz="2400" i="1" dirty="0"/>
              <a:t>Hemicrania continua</a:t>
            </a:r>
            <a:r>
              <a:rPr lang="en-US" sz="2400" dirty="0"/>
              <a:t>.</a:t>
            </a:r>
          </a:p>
          <a:p>
            <a:pPr marL="0" indent="0">
              <a:buNone/>
            </a:pPr>
            <a:br>
              <a:rPr lang="en-US" sz="2400" dirty="0"/>
            </a:br>
            <a:endParaRPr lang="en-US" sz="2400" dirty="0"/>
          </a:p>
        </p:txBody>
      </p:sp>
      <p:sp>
        <p:nvSpPr>
          <p:cNvPr id="11" name="TextBox 7">
            <a:extLst>
              <a:ext uri="{FF2B5EF4-FFF2-40B4-BE49-F238E27FC236}">
                <a16:creationId xmlns:a16="http://schemas.microsoft.com/office/drawing/2014/main" id="{CEC60040-7E31-4263-AFF8-73751541DEB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6257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3.5 Probable TAC</a:t>
            </a:r>
            <a:endParaRPr lang="ko-KR" altLang="en-US" sz="3600" b="1" dirty="0">
              <a:solidFill>
                <a:schemeClr val="accent1">
                  <a:lumMod val="50000"/>
                </a:schemeClr>
              </a:solidFill>
              <a:latin typeface="Calibri" panose="020F0502020204030204"/>
              <a:cs typeface="+mn-cs"/>
            </a:endParaRPr>
          </a:p>
        </p:txBody>
      </p:sp>
      <p:sp>
        <p:nvSpPr>
          <p:cNvPr id="8"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tabLst>
                <a:tab pos="571500" algn="l"/>
              </a:tabLst>
            </a:pPr>
            <a:r>
              <a:rPr lang="en-GB" altLang="en-US" sz="2400" dirty="0"/>
              <a:t>A. Headache attacks fulfilling all but one of criteria A-D for </a:t>
            </a:r>
            <a:br>
              <a:rPr lang="en-GB" altLang="en-US" sz="2400" dirty="0"/>
            </a:br>
            <a:r>
              <a:rPr lang="en-GB" altLang="en-US" sz="2400" dirty="0"/>
              <a:t>3.1 </a:t>
            </a:r>
            <a:r>
              <a:rPr lang="en-GB" altLang="en-US" sz="2400" i="1" dirty="0"/>
              <a:t>Cluster headache</a:t>
            </a:r>
            <a:r>
              <a:rPr lang="en-GB" altLang="en-US" sz="2400" dirty="0"/>
              <a:t>,</a:t>
            </a:r>
            <a:r>
              <a:rPr lang="en-GB" altLang="en-US" sz="2400" i="1" dirty="0"/>
              <a:t> </a:t>
            </a:r>
            <a:r>
              <a:rPr lang="en-GB" altLang="en-US" sz="2400" dirty="0"/>
              <a:t>criteria A-E for 3.2 </a:t>
            </a:r>
            <a:r>
              <a:rPr lang="en-GB" altLang="en-US" sz="2400" i="1" dirty="0"/>
              <a:t>Paroxysmal </a:t>
            </a:r>
            <a:br>
              <a:rPr lang="en-GB" altLang="en-US" sz="2400" i="1" dirty="0"/>
            </a:br>
            <a:r>
              <a:rPr lang="en-GB" altLang="en-US" sz="2400" i="1" dirty="0" err="1"/>
              <a:t>hemicrania</a:t>
            </a:r>
            <a:r>
              <a:rPr lang="en-GB" altLang="en-US" sz="2400" dirty="0"/>
              <a:t>, criteria A-D for 3.3 </a:t>
            </a:r>
            <a:r>
              <a:rPr lang="en-GB" altLang="en-US" sz="2400" i="1" dirty="0"/>
              <a:t>Short-lasting unilateral </a:t>
            </a:r>
            <a:br>
              <a:rPr lang="en-GB" altLang="en-US" sz="2400" i="1" dirty="0"/>
            </a:br>
            <a:r>
              <a:rPr lang="en-GB" altLang="en-US" sz="2400" i="1" dirty="0"/>
              <a:t>neuralgiform headache attacks</a:t>
            </a:r>
            <a:r>
              <a:rPr lang="en-GB" altLang="en-US" sz="2400" dirty="0"/>
              <a:t> or</a:t>
            </a:r>
            <a:r>
              <a:rPr lang="en-GB" altLang="en-US" sz="2400" i="1" dirty="0"/>
              <a:t> </a:t>
            </a:r>
            <a:r>
              <a:rPr lang="en-GB" altLang="en-US" sz="2400" dirty="0"/>
              <a:t>criteria A-D for </a:t>
            </a:r>
            <a:br>
              <a:rPr lang="en-GB" altLang="en-US" sz="2400" dirty="0"/>
            </a:br>
            <a:r>
              <a:rPr lang="en-GB" altLang="en-US" sz="2400" dirty="0"/>
              <a:t>3.4 </a:t>
            </a:r>
            <a:r>
              <a:rPr lang="en-GB" altLang="en-US" sz="2400" i="1" dirty="0" err="1"/>
              <a:t>Hemicrania</a:t>
            </a:r>
            <a:r>
              <a:rPr lang="en-GB" altLang="en-US" sz="2400" i="1" dirty="0"/>
              <a:t> continua</a:t>
            </a:r>
          </a:p>
          <a:p>
            <a:pPr defTabSz="762000">
              <a:spcBef>
                <a:spcPct val="0"/>
              </a:spcBef>
              <a:buFontTx/>
              <a:buNone/>
              <a:tabLst>
                <a:tab pos="571500" algn="l"/>
              </a:tabLst>
            </a:pPr>
            <a:r>
              <a:rPr lang="en-GB" altLang="en-US" sz="2400" dirty="0"/>
              <a:t>B. Not fulfilling ICHD-3 criteria for any other headache </a:t>
            </a:r>
            <a:br>
              <a:rPr lang="en-GB" altLang="en-US" sz="2400" dirty="0"/>
            </a:br>
            <a:r>
              <a:rPr lang="en-GB" altLang="en-US" sz="2400" dirty="0"/>
              <a:t>disorder</a:t>
            </a:r>
          </a:p>
          <a:p>
            <a:pPr defTabSz="762000">
              <a:spcBef>
                <a:spcPct val="0"/>
              </a:spcBef>
              <a:buFontTx/>
              <a:buNone/>
              <a:tabLst>
                <a:tab pos="571500" algn="l"/>
              </a:tabLst>
            </a:pPr>
            <a:r>
              <a:rPr lang="en-GB" altLang="en-US" sz="2400" dirty="0"/>
              <a:t>C. Not better accounted for by another ICHD-3 diagnosis</a:t>
            </a:r>
          </a:p>
        </p:txBody>
      </p:sp>
      <p:pic>
        <p:nvPicPr>
          <p:cNvPr id="9"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10"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7">
            <a:extLst>
              <a:ext uri="{FF2B5EF4-FFF2-40B4-BE49-F238E27FC236}">
                <a16:creationId xmlns:a16="http://schemas.microsoft.com/office/drawing/2014/main" id="{8205AED0-6560-49CB-A040-2B20D53261F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684213" y="1746250"/>
            <a:ext cx="7848600" cy="4419600"/>
          </a:xfrm>
        </p:spPr>
        <p:txBody>
          <a:bodyPr/>
          <a:lstStyle/>
          <a:p>
            <a:pPr>
              <a:spcBef>
                <a:spcPct val="0"/>
              </a:spcBef>
              <a:buFontTx/>
              <a:buNone/>
              <a:tabLst>
                <a:tab pos="628650" algn="l"/>
              </a:tabLst>
            </a:pPr>
            <a:r>
              <a:rPr lang="en-GB" altLang="en-US" sz="2400" b="0" dirty="0"/>
              <a:t>4.1	Primary cough headache</a:t>
            </a:r>
          </a:p>
          <a:p>
            <a:pPr>
              <a:spcBef>
                <a:spcPct val="0"/>
              </a:spcBef>
              <a:buFontTx/>
              <a:buNone/>
              <a:tabLst>
                <a:tab pos="628650" algn="l"/>
              </a:tabLst>
            </a:pPr>
            <a:r>
              <a:rPr lang="en-GB" altLang="en-US" sz="2400" b="0" dirty="0"/>
              <a:t>4.2	Primary exercise headache</a:t>
            </a:r>
          </a:p>
          <a:p>
            <a:pPr>
              <a:spcBef>
                <a:spcPct val="0"/>
              </a:spcBef>
              <a:buFontTx/>
              <a:buNone/>
              <a:tabLst>
                <a:tab pos="628650" algn="l"/>
              </a:tabLst>
            </a:pPr>
            <a:r>
              <a:rPr lang="en-GB" altLang="en-US" sz="2400" b="0" dirty="0"/>
              <a:t>4.3	Primary headache associated with sexual activity</a:t>
            </a:r>
          </a:p>
          <a:p>
            <a:pPr>
              <a:spcBef>
                <a:spcPct val="0"/>
              </a:spcBef>
              <a:buFontTx/>
              <a:buNone/>
              <a:tabLst>
                <a:tab pos="628650" algn="l"/>
              </a:tabLst>
            </a:pPr>
            <a:r>
              <a:rPr lang="en-GB" altLang="en-US" sz="2400" b="0" dirty="0"/>
              <a:t>4.4	Primary thunderclap headache</a:t>
            </a:r>
          </a:p>
          <a:p>
            <a:pPr>
              <a:spcBef>
                <a:spcPct val="0"/>
              </a:spcBef>
              <a:buFontTx/>
              <a:buNone/>
              <a:tabLst>
                <a:tab pos="628650" algn="l"/>
              </a:tabLst>
            </a:pPr>
            <a:r>
              <a:rPr lang="en-GB" altLang="en-US" sz="2400" b="0" dirty="0"/>
              <a:t>4.5	Cold-stimulus headache</a:t>
            </a:r>
          </a:p>
          <a:p>
            <a:pPr>
              <a:spcBef>
                <a:spcPct val="0"/>
              </a:spcBef>
              <a:buFontTx/>
              <a:buNone/>
              <a:tabLst>
                <a:tab pos="628650" algn="l"/>
              </a:tabLst>
            </a:pPr>
            <a:r>
              <a:rPr lang="en-GB" altLang="en-US" sz="2400" b="0" dirty="0"/>
              <a:t>4.6	External pressure headache</a:t>
            </a:r>
          </a:p>
          <a:p>
            <a:pPr>
              <a:spcBef>
                <a:spcPct val="0"/>
              </a:spcBef>
              <a:buFontTx/>
              <a:buNone/>
              <a:tabLst>
                <a:tab pos="628650" algn="l"/>
              </a:tabLst>
            </a:pPr>
            <a:r>
              <a:rPr lang="en-GB" altLang="en-US" sz="2400" b="0" dirty="0"/>
              <a:t>4.7	Primary stabbing headache</a:t>
            </a:r>
          </a:p>
          <a:p>
            <a:pPr>
              <a:spcBef>
                <a:spcPct val="0"/>
              </a:spcBef>
              <a:buFontTx/>
              <a:buNone/>
              <a:tabLst>
                <a:tab pos="628650" algn="l"/>
              </a:tabLst>
            </a:pPr>
            <a:r>
              <a:rPr lang="en-GB" altLang="en-US" sz="2400" b="0" dirty="0"/>
              <a:t>4.8	Nummular headache</a:t>
            </a:r>
          </a:p>
          <a:p>
            <a:pPr>
              <a:spcBef>
                <a:spcPct val="0"/>
              </a:spcBef>
              <a:buFontTx/>
              <a:buNone/>
              <a:tabLst>
                <a:tab pos="628650" algn="l"/>
              </a:tabLst>
            </a:pPr>
            <a:r>
              <a:rPr lang="en-GB" altLang="en-US" sz="2400" b="0" dirty="0"/>
              <a:t>4.9	Hypnic headache</a:t>
            </a:r>
          </a:p>
          <a:p>
            <a:pPr>
              <a:spcBef>
                <a:spcPct val="0"/>
              </a:spcBef>
              <a:buFontTx/>
              <a:buNone/>
              <a:tabLst>
                <a:tab pos="628650" algn="l"/>
              </a:tabLst>
            </a:pPr>
            <a:r>
              <a:rPr lang="en-GB" altLang="en-US" sz="2400" b="0" dirty="0"/>
              <a:t>4.10	New daily persistent headache (NDPH)</a:t>
            </a:r>
            <a:endParaRPr lang="en-US" altLang="en-US" sz="2800" dirty="0"/>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 Other primary headache disorders</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B632AA55-D149-446E-8ECB-D2FBF9F7D1B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4.1 Primary cough headache</a:t>
            </a:r>
            <a:endParaRPr lang="ko-KR" altLang="en-US" sz="3600" b="1" dirty="0">
              <a:solidFill>
                <a:schemeClr val="accent1">
                  <a:lumMod val="50000"/>
                </a:schemeClr>
              </a:solidFill>
              <a:latin typeface="Calibri" panose="020F0502020204030204"/>
              <a:cs typeface="+mn-cs"/>
            </a:endParaRPr>
          </a:p>
        </p:txBody>
      </p:sp>
      <p:sp>
        <p:nvSpPr>
          <p:cNvPr id="7"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At least 2 headache episodes fulfilling criteria B-D</a:t>
            </a:r>
          </a:p>
          <a:p>
            <a:pPr defTabSz="762000">
              <a:spcBef>
                <a:spcPct val="0"/>
              </a:spcBef>
              <a:buFontTx/>
              <a:buNone/>
            </a:pPr>
            <a:r>
              <a:rPr lang="en-GB" altLang="en-US" sz="2400" dirty="0"/>
              <a:t>B. Brought on by and occurring only in association with coughing, straining and/or other Valsalva </a:t>
            </a:r>
            <a:r>
              <a:rPr lang="en-GB" altLang="en-US" sz="2400" dirty="0" err="1"/>
              <a:t>manœuvre</a:t>
            </a:r>
            <a:endParaRPr lang="en-GB" altLang="en-US" sz="2400" dirty="0"/>
          </a:p>
          <a:p>
            <a:pPr defTabSz="762000">
              <a:spcBef>
                <a:spcPct val="0"/>
              </a:spcBef>
              <a:buFontTx/>
              <a:buNone/>
            </a:pPr>
            <a:r>
              <a:rPr lang="en-GB" altLang="en-US" sz="2400" dirty="0"/>
              <a:t>C. Sudden onset</a:t>
            </a:r>
          </a:p>
          <a:p>
            <a:pPr defTabSz="762000">
              <a:spcBef>
                <a:spcPct val="0"/>
              </a:spcBef>
              <a:buFontTx/>
              <a:buNone/>
            </a:pPr>
            <a:r>
              <a:rPr lang="en-GB" altLang="en-US" sz="2400" dirty="0"/>
              <a:t>D. Lasting between 1 s and 2 h</a:t>
            </a:r>
          </a:p>
          <a:p>
            <a:pPr defTabSz="762000">
              <a:spcBef>
                <a:spcPct val="0"/>
              </a:spcBef>
              <a:buFontTx/>
              <a:buNone/>
            </a:pPr>
            <a:r>
              <a:rPr lang="en-GB" altLang="en-US" sz="2400" dirty="0"/>
              <a:t>E.	 Not better accounted for by another ICHD-3 diagnosis</a:t>
            </a:r>
          </a:p>
        </p:txBody>
      </p:sp>
      <p:pic>
        <p:nvPicPr>
          <p:cNvPr id="8"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9"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내용 개체 틀 2">
            <a:extLst>
              <a:ext uri="{FF2B5EF4-FFF2-40B4-BE49-F238E27FC236}">
                <a16:creationId xmlns:a16="http://schemas.microsoft.com/office/drawing/2014/main" id="{A0B2E7C0-FCD4-4118-8761-24116D95D021}"/>
              </a:ext>
            </a:extLst>
          </p:cNvPr>
          <p:cNvSpPr txBox="1">
            <a:spLocks/>
          </p:cNvSpPr>
          <p:nvPr/>
        </p:nvSpPr>
        <p:spPr>
          <a:xfrm>
            <a:off x="1162050" y="4275446"/>
            <a:ext cx="6877050" cy="1858499"/>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Headache arises moments after the cough or other stimulus</a:t>
            </a:r>
          </a:p>
          <a:p>
            <a:pPr>
              <a:spcBef>
                <a:spcPts val="0"/>
              </a:spcBef>
            </a:pPr>
            <a:r>
              <a:rPr lang="en-US" altLang="ko-KR" sz="1600" dirty="0"/>
              <a:t>Headache reaches its peak almost immediately, and then subsides over </a:t>
            </a:r>
            <a:br>
              <a:rPr lang="en-US" altLang="ko-KR" sz="1600" dirty="0"/>
            </a:br>
            <a:r>
              <a:rPr lang="en-US" altLang="ko-KR" sz="1600" dirty="0"/>
              <a:t>several seconds to a few minutes (although some patients experience mild </a:t>
            </a:r>
            <a:br>
              <a:rPr lang="en-US" altLang="ko-KR" sz="1600" dirty="0"/>
            </a:br>
            <a:r>
              <a:rPr lang="en-US" altLang="ko-KR" sz="1600" dirty="0"/>
              <a:t>to moderate headache for two hours).</a:t>
            </a:r>
          </a:p>
          <a:p>
            <a:pPr>
              <a:spcBef>
                <a:spcPts val="0"/>
              </a:spcBef>
            </a:pPr>
            <a:r>
              <a:rPr lang="en-US" altLang="ko-KR" sz="1600" dirty="0"/>
              <a:t>The syndrome of cough headache is symptomatic in about 40% of cases, </a:t>
            </a:r>
            <a:br>
              <a:rPr lang="en-US" altLang="ko-KR" sz="1600" dirty="0"/>
            </a:br>
            <a:r>
              <a:rPr lang="en-US" altLang="ko-KR" sz="1600" dirty="0"/>
              <a:t>and the majority of patients in whom this is so have Arnold-Chiari </a:t>
            </a:r>
            <a:br>
              <a:rPr lang="en-US" altLang="ko-KR" sz="1600" dirty="0"/>
            </a:br>
            <a:r>
              <a:rPr lang="en-US" altLang="ko-KR" sz="1600" dirty="0"/>
              <a:t>malformation type I. </a:t>
            </a:r>
          </a:p>
        </p:txBody>
      </p:sp>
      <p:sp>
        <p:nvSpPr>
          <p:cNvPr id="13" name="TextBox 7">
            <a:extLst>
              <a:ext uri="{FF2B5EF4-FFF2-40B4-BE49-F238E27FC236}">
                <a16:creationId xmlns:a16="http://schemas.microsoft.com/office/drawing/2014/main" id="{CEF48DC4-9CB0-4E6C-BFD4-34EBDD90AD0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4.2 Primary exercise headache</a:t>
            </a:r>
            <a:endParaRPr lang="ko-KR" altLang="en-US" sz="3600" b="1" dirty="0">
              <a:solidFill>
                <a:schemeClr val="accent1">
                  <a:lumMod val="50000"/>
                </a:schemeClr>
              </a:solidFill>
              <a:latin typeface="Calibri" panose="020F0502020204030204"/>
              <a:cs typeface="+mn-cs"/>
            </a:endParaRPr>
          </a:p>
        </p:txBody>
      </p:sp>
      <p:sp>
        <p:nvSpPr>
          <p:cNvPr id="8"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At least 2 headache episodes fulfilling criteria B and C</a:t>
            </a:r>
          </a:p>
          <a:p>
            <a:pPr defTabSz="762000">
              <a:spcBef>
                <a:spcPct val="0"/>
              </a:spcBef>
              <a:buFontTx/>
              <a:buNone/>
            </a:pPr>
            <a:r>
              <a:rPr lang="en-GB" altLang="en-US" sz="2400" dirty="0"/>
              <a:t>B. Brought on by and occurring only during or after strenuous physical exercise</a:t>
            </a:r>
          </a:p>
          <a:p>
            <a:pPr defTabSz="762000">
              <a:spcBef>
                <a:spcPct val="0"/>
              </a:spcBef>
              <a:buFontTx/>
              <a:buNone/>
            </a:pPr>
            <a:r>
              <a:rPr lang="en-GB" altLang="en-US" sz="2400" dirty="0"/>
              <a:t>C. Lasting &lt;48 h</a:t>
            </a:r>
          </a:p>
          <a:p>
            <a:pPr defTabSz="762000">
              <a:spcBef>
                <a:spcPct val="0"/>
              </a:spcBef>
              <a:buFontTx/>
              <a:buNone/>
            </a:pPr>
            <a:r>
              <a:rPr lang="en-GB" altLang="en-US" sz="2400" dirty="0"/>
              <a:t>D. Not better accounted for by another ICHD-3 diagnosis</a:t>
            </a:r>
          </a:p>
        </p:txBody>
      </p:sp>
      <p:pic>
        <p:nvPicPr>
          <p:cNvPr id="9"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10"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내용 개체 틀 2">
            <a:extLst>
              <a:ext uri="{FF2B5EF4-FFF2-40B4-BE49-F238E27FC236}">
                <a16:creationId xmlns:a16="http://schemas.microsoft.com/office/drawing/2014/main" id="{42130EE0-14E4-44D3-BD76-4546D1F8E376}"/>
              </a:ext>
            </a:extLst>
          </p:cNvPr>
          <p:cNvSpPr txBox="1">
            <a:spLocks/>
          </p:cNvSpPr>
          <p:nvPr/>
        </p:nvSpPr>
        <p:spPr>
          <a:xfrm>
            <a:off x="1162050" y="4275446"/>
            <a:ext cx="6877050" cy="1858499"/>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4.2 </a:t>
            </a:r>
            <a:r>
              <a:rPr lang="en-US" altLang="ko-KR" sz="1600" i="1" dirty="0"/>
              <a:t>Primary exercise headache</a:t>
            </a:r>
            <a:r>
              <a:rPr lang="en-US" altLang="ko-KR" sz="1600" dirty="0"/>
              <a:t> occurs particularly in hot weather or at high altitude. Unlike 4.1 Primary cough headache, which can be triggered by short-lasting trains of efforts (</a:t>
            </a:r>
            <a:r>
              <a:rPr lang="en-US" altLang="ko-KR" sz="1600" dirty="0" err="1"/>
              <a:t>ie</a:t>
            </a:r>
            <a:r>
              <a:rPr lang="en-US" altLang="ko-KR" sz="1600" dirty="0"/>
              <a:t>, Valsalva-like </a:t>
            </a:r>
            <a:r>
              <a:rPr lang="en-US" altLang="ko-KR" sz="1600" dirty="0" err="1"/>
              <a:t>manœuvres</a:t>
            </a:r>
            <a:r>
              <a:rPr lang="en-US" altLang="ko-KR" sz="1600" dirty="0"/>
              <a:t>), 4.2 Primary exercise headache is usually precipitated by sustained physically strenuous exercise.</a:t>
            </a:r>
          </a:p>
          <a:p>
            <a:pPr>
              <a:spcBef>
                <a:spcPts val="0"/>
              </a:spcBef>
            </a:pPr>
            <a:r>
              <a:rPr lang="en-US" altLang="ko-KR" sz="1600" dirty="0"/>
              <a:t>Headache had a pulsating character in most </a:t>
            </a:r>
            <a:r>
              <a:rPr lang="en-US" altLang="ko-KR" sz="1600" dirty="0" err="1"/>
              <a:t>repondents</a:t>
            </a:r>
            <a:r>
              <a:rPr lang="en-US" altLang="ko-KR" sz="1600" dirty="0"/>
              <a:t> with exercise headache in the </a:t>
            </a:r>
            <a:r>
              <a:rPr lang="en-US" altLang="ko-KR" sz="1600" dirty="0" err="1"/>
              <a:t>Vågå</a:t>
            </a:r>
            <a:r>
              <a:rPr lang="en-US" altLang="ko-KR" sz="1600" dirty="0"/>
              <a:t> study.</a:t>
            </a:r>
          </a:p>
          <a:p>
            <a:pPr>
              <a:spcBef>
                <a:spcPts val="0"/>
              </a:spcBef>
            </a:pPr>
            <a:r>
              <a:rPr lang="en-US" altLang="ko-KR" sz="1600" dirty="0"/>
              <a:t>Indomethacin has been found effective in the majority of the cases.</a:t>
            </a:r>
          </a:p>
        </p:txBody>
      </p:sp>
      <p:sp>
        <p:nvSpPr>
          <p:cNvPr id="14" name="TextBox 7">
            <a:extLst>
              <a:ext uri="{FF2B5EF4-FFF2-40B4-BE49-F238E27FC236}">
                <a16:creationId xmlns:a16="http://schemas.microsoft.com/office/drawing/2014/main" id="{84D2C962-BBD9-466A-8AB1-FA2E48E2F59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dirty="0">
                <a:solidFill>
                  <a:schemeClr val="accent1">
                    <a:lumMod val="50000"/>
                  </a:schemeClr>
                </a:solidFill>
                <a:latin typeface="Calibri" panose="020F0502020204030204"/>
                <a:cs typeface="+mn-cs"/>
              </a:rPr>
              <a:t>4.3 Primary headache associated with    sexual activity</a:t>
            </a:r>
            <a:endParaRPr lang="ko-KR" altLang="en-US" sz="3200" b="1" dirty="0">
              <a:solidFill>
                <a:schemeClr val="accent1">
                  <a:lumMod val="50000"/>
                </a:schemeClr>
              </a:solidFill>
              <a:latin typeface="Calibri" panose="020F0502020204030204"/>
              <a:cs typeface="+mn-cs"/>
            </a:endParaRPr>
          </a:p>
        </p:txBody>
      </p:sp>
      <p:sp>
        <p:nvSpPr>
          <p:cNvPr id="7" name="Rectangle 3"/>
          <p:cNvSpPr txBox="1">
            <a:spLocks noChangeArrowheads="1"/>
          </p:cNvSpPr>
          <p:nvPr/>
        </p:nvSpPr>
        <p:spPr>
          <a:xfrm>
            <a:off x="685800" y="1125690"/>
            <a:ext cx="7847013" cy="497031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tabLst>
                <a:tab pos="666750" algn="l"/>
                <a:tab pos="762000" algn="l"/>
              </a:tabLst>
            </a:pPr>
            <a:r>
              <a:rPr lang="en-GB" altLang="en-US" sz="2400" dirty="0"/>
              <a:t>A. At least 2 episodes of pain in the head and/or neck fulfilling criteria B-D</a:t>
            </a:r>
          </a:p>
          <a:p>
            <a:pPr>
              <a:spcBef>
                <a:spcPct val="0"/>
              </a:spcBef>
              <a:buFontTx/>
              <a:buNone/>
              <a:tabLst>
                <a:tab pos="666750" algn="l"/>
                <a:tab pos="762000" algn="l"/>
              </a:tabLst>
            </a:pPr>
            <a:r>
              <a:rPr lang="en-GB" altLang="en-US" sz="2400" dirty="0"/>
              <a:t>B. Brought on by and occurring only during sexual activity</a:t>
            </a:r>
          </a:p>
          <a:p>
            <a:pPr>
              <a:spcBef>
                <a:spcPct val="0"/>
              </a:spcBef>
              <a:buFontTx/>
              <a:buNone/>
              <a:tabLst>
                <a:tab pos="666750" algn="l"/>
                <a:tab pos="762000" algn="l"/>
              </a:tabLst>
            </a:pPr>
            <a:r>
              <a:rPr lang="en-GB" altLang="en-US" sz="2400" dirty="0"/>
              <a:t>C. Either or both of the following:</a:t>
            </a:r>
          </a:p>
          <a:p>
            <a:pPr>
              <a:spcBef>
                <a:spcPct val="0"/>
              </a:spcBef>
              <a:buFontTx/>
              <a:buNone/>
              <a:tabLst>
                <a:tab pos="666750" algn="l"/>
                <a:tab pos="762000" algn="l"/>
              </a:tabLst>
            </a:pPr>
            <a:r>
              <a:rPr lang="en-GB" altLang="en-US" sz="2400" dirty="0"/>
              <a:t>	1.	increasing in intensity with increasing sexual excitement</a:t>
            </a:r>
          </a:p>
          <a:p>
            <a:pPr>
              <a:spcBef>
                <a:spcPct val="0"/>
              </a:spcBef>
              <a:buFontTx/>
              <a:buNone/>
              <a:tabLst>
                <a:tab pos="666750" algn="l"/>
                <a:tab pos="762000" algn="l"/>
              </a:tabLst>
            </a:pPr>
            <a:r>
              <a:rPr lang="en-GB" altLang="en-US" sz="2400" dirty="0"/>
              <a:t>	2.	abrupt explosive intensity just before or with orgasm</a:t>
            </a:r>
          </a:p>
          <a:p>
            <a:pPr>
              <a:spcBef>
                <a:spcPct val="0"/>
              </a:spcBef>
              <a:buFontTx/>
              <a:buNone/>
              <a:tabLst>
                <a:tab pos="666750" algn="l"/>
                <a:tab pos="762000" algn="l"/>
              </a:tabLst>
            </a:pPr>
            <a:r>
              <a:rPr lang="en-GB" altLang="en-US" sz="2400" dirty="0"/>
              <a:t>D. Lasting from 1 min to 24 h with severe intensity and/or up </a:t>
            </a:r>
            <a:br>
              <a:rPr lang="en-GB" altLang="en-US" sz="2400" dirty="0"/>
            </a:br>
            <a:r>
              <a:rPr lang="en-GB" altLang="en-US" sz="2400" dirty="0"/>
              <a:t>to 72 h with mild intensity</a:t>
            </a:r>
          </a:p>
          <a:p>
            <a:pPr>
              <a:spcBef>
                <a:spcPct val="0"/>
              </a:spcBef>
              <a:buFontTx/>
              <a:buNone/>
              <a:tabLst>
                <a:tab pos="666750" algn="l"/>
                <a:tab pos="762000" algn="l"/>
              </a:tabLst>
            </a:pPr>
            <a:r>
              <a:rPr lang="en-GB" altLang="en-US" sz="2400" dirty="0"/>
              <a:t>E. Not better accounted for by another ICHD-3 diagnosis</a:t>
            </a:r>
          </a:p>
        </p:txBody>
      </p:sp>
      <p:pic>
        <p:nvPicPr>
          <p:cNvPr id="8"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9"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내용 개체 틀 2">
            <a:extLst>
              <a:ext uri="{FF2B5EF4-FFF2-40B4-BE49-F238E27FC236}">
                <a16:creationId xmlns:a16="http://schemas.microsoft.com/office/drawing/2014/main" id="{F0800A5A-17FD-4489-87A6-8553F00852EA}"/>
              </a:ext>
            </a:extLst>
          </p:cNvPr>
          <p:cNvSpPr txBox="1">
            <a:spLocks/>
          </p:cNvSpPr>
          <p:nvPr/>
        </p:nvSpPr>
        <p:spPr>
          <a:xfrm>
            <a:off x="1162050" y="4275446"/>
            <a:ext cx="6877050" cy="1858499"/>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On the first onset of headache with sexual activity, it is mandatory to exclude subarachnoid </a:t>
            </a:r>
            <a:r>
              <a:rPr lang="en-US" altLang="ko-KR" sz="1600" dirty="0" err="1"/>
              <a:t>haemorrhage</a:t>
            </a:r>
            <a:r>
              <a:rPr lang="en-US" altLang="ko-KR" sz="1600" dirty="0"/>
              <a:t>, intra- and extracranial arterial dissection and reversible cerebral vasoconstriction syndrome (RCVS).</a:t>
            </a:r>
          </a:p>
          <a:p>
            <a:pPr>
              <a:spcBef>
                <a:spcPts val="0"/>
              </a:spcBef>
            </a:pPr>
            <a:r>
              <a:rPr lang="en-US" altLang="ko-KR" sz="1600" dirty="0"/>
              <a:t>Multiple explosive headaches during sexual activities should be considered as RCVS until proven otherwise by angiographic studies. Of note, vasoconstrictions may not be observed in the early stage of RCVS; therefore, follow-up studies may be needed.</a:t>
            </a:r>
          </a:p>
        </p:txBody>
      </p:sp>
      <p:sp>
        <p:nvSpPr>
          <p:cNvPr id="13" name="TextBox 7">
            <a:extLst>
              <a:ext uri="{FF2B5EF4-FFF2-40B4-BE49-F238E27FC236}">
                <a16:creationId xmlns:a16="http://schemas.microsoft.com/office/drawing/2014/main" id="{CCB4DE77-43F2-4967-8C74-0A824C2C988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85800" y="1524000"/>
            <a:ext cx="7772400" cy="4572000"/>
          </a:xfrm>
        </p:spPr>
        <p:txBody>
          <a:bodyPr/>
          <a:lstStyle/>
          <a:p>
            <a:pPr defTabSz="108000">
              <a:spcBef>
                <a:spcPct val="0"/>
              </a:spcBef>
              <a:buFontTx/>
              <a:buNone/>
              <a:tabLst>
                <a:tab pos="666750" algn="l"/>
                <a:tab pos="762000" algn="l"/>
              </a:tabLst>
              <a:defRPr/>
            </a:pPr>
            <a:endParaRPr lang="en-GB" altLang="en-US" sz="2400" b="0" dirty="0">
              <a:solidFill>
                <a:schemeClr val="tx1"/>
              </a:solidFill>
            </a:endParaRPr>
          </a:p>
          <a:p>
            <a:pPr marL="0" defTabSz="108000">
              <a:spcBef>
                <a:spcPct val="0"/>
              </a:spcBef>
              <a:buFontTx/>
              <a:buNone/>
              <a:tabLst>
                <a:tab pos="666750" algn="l"/>
                <a:tab pos="762000" algn="l"/>
              </a:tabLst>
              <a:defRPr/>
            </a:pPr>
            <a:r>
              <a:rPr lang="en-GB" altLang="en-US" sz="2400" b="0" dirty="0">
                <a:solidFill>
                  <a:schemeClr val="tx1"/>
                </a:solidFill>
              </a:rPr>
              <a:t>Two </a:t>
            </a:r>
            <a:r>
              <a:rPr lang="en-GB" altLang="en-US" sz="2400" b="0" dirty="0" err="1">
                <a:solidFill>
                  <a:schemeClr val="tx1"/>
                </a:solidFill>
              </a:rPr>
              <a:t>subforms</a:t>
            </a:r>
            <a:r>
              <a:rPr lang="en-GB" altLang="en-US" sz="2400" b="0" dirty="0">
                <a:solidFill>
                  <a:schemeClr val="tx1"/>
                </a:solidFill>
              </a:rPr>
              <a:t> (</a:t>
            </a:r>
            <a:r>
              <a:rPr lang="en-GB" altLang="en-US" sz="2400" b="0" dirty="0" err="1">
                <a:solidFill>
                  <a:schemeClr val="tx1"/>
                </a:solidFill>
              </a:rPr>
              <a:t>preorgasmic</a:t>
            </a:r>
            <a:r>
              <a:rPr lang="en-GB" altLang="en-US" sz="2400" b="0" dirty="0">
                <a:solidFill>
                  <a:schemeClr val="tx1"/>
                </a:solidFill>
              </a:rPr>
              <a:t> headache and orgasmic </a:t>
            </a:r>
            <a:br>
              <a:rPr lang="en-GB" altLang="en-US" sz="2400" b="0" dirty="0">
                <a:solidFill>
                  <a:schemeClr val="tx1"/>
                </a:solidFill>
              </a:rPr>
            </a:br>
            <a:r>
              <a:rPr lang="en-GB" altLang="en-US" sz="2400" b="0" dirty="0">
                <a:solidFill>
                  <a:schemeClr val="tx1"/>
                </a:solidFill>
              </a:rPr>
              <a:t>headache) were included in ICHD-1 and ICHD-2, but clinical </a:t>
            </a:r>
            <a:br>
              <a:rPr lang="en-GB" altLang="en-US" sz="2400" b="0" dirty="0">
                <a:solidFill>
                  <a:schemeClr val="tx1"/>
                </a:solidFill>
              </a:rPr>
            </a:br>
            <a:r>
              <a:rPr lang="en-GB" altLang="en-US" sz="2400" b="0" dirty="0">
                <a:solidFill>
                  <a:schemeClr val="tx1"/>
                </a:solidFill>
              </a:rPr>
              <a:t>studies have since been unable to distinguish these;</a:t>
            </a:r>
          </a:p>
          <a:p>
            <a:pPr marL="0" defTabSz="108000">
              <a:spcBef>
                <a:spcPct val="0"/>
              </a:spcBef>
              <a:buFontTx/>
              <a:buNone/>
              <a:tabLst>
                <a:tab pos="666750" algn="l"/>
                <a:tab pos="762000" algn="l"/>
              </a:tabLst>
              <a:defRPr/>
            </a:pPr>
            <a:r>
              <a:rPr lang="en-GB" altLang="en-US" sz="2400" b="0" dirty="0">
                <a:solidFill>
                  <a:schemeClr val="tx1"/>
                </a:solidFill>
              </a:rPr>
              <a:t>therefore, 4.3 </a:t>
            </a:r>
            <a:r>
              <a:rPr lang="en-GB" altLang="en-US" sz="2400" b="0" i="1" dirty="0">
                <a:solidFill>
                  <a:schemeClr val="tx1"/>
                </a:solidFill>
              </a:rPr>
              <a:t>Primary headache associated with sexual</a:t>
            </a:r>
            <a:br>
              <a:rPr lang="en-GB" altLang="en-US" sz="2400" b="0" i="1" dirty="0">
                <a:solidFill>
                  <a:schemeClr val="tx1"/>
                </a:solidFill>
              </a:rPr>
            </a:br>
            <a:r>
              <a:rPr lang="en-GB" altLang="en-US" sz="2400" b="0" i="1" dirty="0">
                <a:solidFill>
                  <a:schemeClr val="tx1"/>
                </a:solidFill>
              </a:rPr>
              <a:t>activity</a:t>
            </a:r>
            <a:r>
              <a:rPr lang="en-GB" altLang="en-US" sz="2400" b="0" dirty="0">
                <a:solidFill>
                  <a:schemeClr val="tx1"/>
                </a:solidFill>
              </a:rPr>
              <a:t> is now regarded as a single entity with variable </a:t>
            </a:r>
            <a:br>
              <a:rPr lang="en-GB" altLang="en-US" sz="2400" b="0" dirty="0">
                <a:solidFill>
                  <a:schemeClr val="tx1"/>
                </a:solidFill>
              </a:rPr>
            </a:br>
            <a:r>
              <a:rPr lang="en-GB" altLang="en-US" sz="2400" b="0" dirty="0">
                <a:solidFill>
                  <a:schemeClr val="tx1"/>
                </a:solidFill>
              </a:rPr>
              <a:t>presentation.</a:t>
            </a:r>
            <a:endParaRPr lang="en-GB" altLang="en-US" sz="2000" b="0" dirty="0">
              <a:solidFill>
                <a:schemeClr val="tx1"/>
              </a:solidFill>
            </a:endParaRPr>
          </a:p>
        </p:txBody>
      </p:sp>
      <p:sp>
        <p:nvSpPr>
          <p:cNvPr id="4" name="제목 1"/>
          <p:cNvSpPr txBox="1">
            <a:spLocks/>
          </p:cNvSpPr>
          <p:nvPr/>
        </p:nvSpPr>
        <p:spPr>
          <a:xfrm>
            <a:off x="342897" y="0"/>
            <a:ext cx="8486775" cy="97155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dirty="0">
                <a:solidFill>
                  <a:schemeClr val="accent1">
                    <a:lumMod val="50000"/>
                  </a:schemeClr>
                </a:solidFill>
                <a:latin typeface="Calibri" panose="020F0502020204030204"/>
                <a:cs typeface="+mn-cs"/>
              </a:rPr>
              <a:t>4.3 Primary headache associated with sexual activity</a:t>
            </a:r>
            <a:endParaRPr lang="ko-KR" altLang="en-US" sz="32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내용 개체 틀 2"/>
          <p:cNvSpPr txBox="1">
            <a:spLocks/>
          </p:cNvSpPr>
          <p:nvPr/>
        </p:nvSpPr>
        <p:spPr>
          <a:xfrm>
            <a:off x="342899" y="1063999"/>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9" name="TextBox 7">
            <a:extLst>
              <a:ext uri="{FF2B5EF4-FFF2-40B4-BE49-F238E27FC236}">
                <a16:creationId xmlns:a16="http://schemas.microsoft.com/office/drawing/2014/main" id="{9E116E5B-F60C-48FF-8E3B-D1506F2AB07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4.4 Primary thunderclap headache</a:t>
            </a:r>
            <a:endParaRPr lang="ko-KR" altLang="en-US" sz="3600" b="1" dirty="0">
              <a:solidFill>
                <a:schemeClr val="accent1">
                  <a:lumMod val="50000"/>
                </a:schemeClr>
              </a:solidFill>
              <a:latin typeface="Calibri" panose="020F0502020204030204"/>
              <a:cs typeface="+mn-cs"/>
            </a:endParaRPr>
          </a:p>
        </p:txBody>
      </p:sp>
      <p:sp>
        <p:nvSpPr>
          <p:cNvPr id="7"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Severe head pain fulfilling criteria B and C</a:t>
            </a:r>
          </a:p>
          <a:p>
            <a:pPr defTabSz="762000">
              <a:spcBef>
                <a:spcPct val="0"/>
              </a:spcBef>
              <a:buFontTx/>
              <a:buNone/>
            </a:pPr>
            <a:r>
              <a:rPr lang="en-GB" altLang="en-US" sz="2400" dirty="0"/>
              <a:t>B. Abrupt onset, reaching maximum intensity in &lt;1 min</a:t>
            </a:r>
          </a:p>
          <a:p>
            <a:pPr defTabSz="762000">
              <a:spcBef>
                <a:spcPct val="0"/>
              </a:spcBef>
              <a:buFontTx/>
              <a:buNone/>
            </a:pPr>
            <a:r>
              <a:rPr lang="en-GB" altLang="en-US" sz="2400" dirty="0"/>
              <a:t>C. Lasting for ≥5 min</a:t>
            </a:r>
          </a:p>
          <a:p>
            <a:pPr defTabSz="762000">
              <a:spcBef>
                <a:spcPct val="0"/>
              </a:spcBef>
              <a:buFontTx/>
              <a:buNone/>
            </a:pPr>
            <a:r>
              <a:rPr lang="en-GB" altLang="en-US" sz="2400" dirty="0"/>
              <a:t>D. Not better accounted for by another ICHD-3 diagnosis</a:t>
            </a:r>
          </a:p>
        </p:txBody>
      </p:sp>
      <p:pic>
        <p:nvPicPr>
          <p:cNvPr id="8"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9"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내용 개체 틀 2">
            <a:extLst>
              <a:ext uri="{FF2B5EF4-FFF2-40B4-BE49-F238E27FC236}">
                <a16:creationId xmlns:a16="http://schemas.microsoft.com/office/drawing/2014/main" id="{D3F6BDED-FF43-4635-8A7A-B8EE44442052}"/>
              </a:ext>
            </a:extLst>
          </p:cNvPr>
          <p:cNvSpPr txBox="1">
            <a:spLocks/>
          </p:cNvSpPr>
          <p:nvPr/>
        </p:nvSpPr>
        <p:spPr>
          <a:xfrm>
            <a:off x="1162050" y="3805940"/>
            <a:ext cx="6877050" cy="2328006"/>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It is mandatory to exclude subarachnoid </a:t>
            </a:r>
            <a:r>
              <a:rPr lang="en-US" altLang="ko-KR" sz="1600" dirty="0" err="1"/>
              <a:t>haemorrhage</a:t>
            </a:r>
            <a:r>
              <a:rPr lang="en-US" altLang="ko-KR" sz="1600" dirty="0"/>
              <a:t> and a range of other such conditions including intracerebral </a:t>
            </a:r>
            <a:r>
              <a:rPr lang="en-US" altLang="ko-KR" sz="1600" dirty="0" err="1"/>
              <a:t>haemorrhage</a:t>
            </a:r>
            <a:r>
              <a:rPr lang="en-US" altLang="ko-KR" sz="1600" dirty="0"/>
              <a:t>, cerebral venous thrombosis, unruptured vascular malformation (mostly aneurysm), arterial dissection (intra- and extracranial), reversible cerebral vasoconstriction syndrome (RCVS) and pituitary apoplexy. </a:t>
            </a:r>
          </a:p>
          <a:p>
            <a:pPr>
              <a:spcBef>
                <a:spcPts val="0"/>
              </a:spcBef>
            </a:pPr>
            <a:r>
              <a:rPr lang="en-US" altLang="ko-KR" sz="1600" dirty="0"/>
              <a:t>4.4 Primary thunderclap headache should be a diagnosis of last resort, reached only when all organic causes have been demonstrably excluded. This implies normal brain imaging, including the brain vessels, and/or normal CSF.</a:t>
            </a:r>
          </a:p>
        </p:txBody>
      </p:sp>
      <p:sp>
        <p:nvSpPr>
          <p:cNvPr id="13" name="TextBox 7">
            <a:extLst>
              <a:ext uri="{FF2B5EF4-FFF2-40B4-BE49-F238E27FC236}">
                <a16:creationId xmlns:a16="http://schemas.microsoft.com/office/drawing/2014/main" id="{D27EE671-C26B-4D20-BED0-67B8DC9C8E46}"/>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827088" y="1981200"/>
            <a:ext cx="7632700" cy="4114800"/>
          </a:xfrm>
        </p:spPr>
        <p:txBody>
          <a:bodyPr/>
          <a:lstStyle/>
          <a:p>
            <a:pPr marL="725488" indent="-725488" defTabSz="762000">
              <a:buFontTx/>
              <a:buNone/>
              <a:defRPr/>
            </a:pPr>
            <a:r>
              <a:rPr lang="en-GB" altLang="en-US" sz="2400" b="0" dirty="0"/>
              <a:t>4.5.1 Headache attributed to external application of a cold </a:t>
            </a:r>
            <a:br>
              <a:rPr lang="en-GB" altLang="en-US" sz="2400" b="0" dirty="0"/>
            </a:br>
            <a:r>
              <a:rPr lang="en-GB" altLang="en-US" sz="2400" b="0" dirty="0"/>
              <a:t>stimulus</a:t>
            </a:r>
          </a:p>
          <a:p>
            <a:pPr marL="725488" indent="-725488" defTabSz="762000">
              <a:buFontTx/>
              <a:buNone/>
              <a:defRPr/>
            </a:pPr>
            <a:r>
              <a:rPr lang="en-GB" altLang="en-US" sz="2400" b="0" dirty="0"/>
              <a:t>4.5.2 Headache attributed to ingestion or inhalation of a </a:t>
            </a:r>
            <a:br>
              <a:rPr lang="en-GB" altLang="en-US" sz="2400" b="0" dirty="0"/>
            </a:br>
            <a:r>
              <a:rPr lang="en-GB" altLang="en-US" sz="2400" b="0" dirty="0"/>
              <a:t>cold stimulus</a:t>
            </a:r>
          </a:p>
          <a:p>
            <a:pPr marL="985838" indent="-985838" defTabSz="762000">
              <a:buFontTx/>
              <a:buNone/>
              <a:defRPr/>
            </a:pPr>
            <a:endParaRPr lang="en-GB" altLang="en-US" sz="2400" b="0" dirty="0">
              <a:solidFill>
                <a:schemeClr val="tx1"/>
              </a:solidFill>
            </a:endParaRPr>
          </a:p>
        </p:txBody>
      </p:sp>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4.5 Cold-stimulus headache</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내용 개체 틀 2"/>
          <p:cNvSpPr txBox="1">
            <a:spLocks/>
          </p:cNvSpPr>
          <p:nvPr/>
        </p:nvSpPr>
        <p:spPr>
          <a:xfrm>
            <a:off x="342899" y="1063999"/>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11" name="TextBox 7">
            <a:extLst>
              <a:ext uri="{FF2B5EF4-FFF2-40B4-BE49-F238E27FC236}">
                <a16:creationId xmlns:a16="http://schemas.microsoft.com/office/drawing/2014/main" id="{43A701F7-2569-485B-A8B8-D29ACC0341C7}"/>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fontScale="92500" lnSpcReduction="1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4.5.1 Headache attributed to external application of a cold stimulus</a:t>
            </a:r>
            <a:endParaRPr lang="ko-KR" altLang="en-US" sz="3600" b="1" dirty="0">
              <a:solidFill>
                <a:schemeClr val="accent1">
                  <a:lumMod val="50000"/>
                </a:schemeClr>
              </a:solidFill>
              <a:latin typeface="Calibri" panose="020F0502020204030204"/>
              <a:cs typeface="+mn-cs"/>
            </a:endParaRPr>
          </a:p>
        </p:txBody>
      </p:sp>
      <p:sp>
        <p:nvSpPr>
          <p:cNvPr id="7" name="Rectangle 3"/>
          <p:cNvSpPr txBox="1">
            <a:spLocks noChangeArrowheads="1"/>
          </p:cNvSpPr>
          <p:nvPr/>
        </p:nvSpPr>
        <p:spPr>
          <a:xfrm>
            <a:off x="685800" y="1371600"/>
            <a:ext cx="7969102"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At least 2 acute headache episodes fulfilling criteria B and C</a:t>
            </a:r>
          </a:p>
          <a:p>
            <a:pPr defTabSz="762000">
              <a:spcBef>
                <a:spcPct val="0"/>
              </a:spcBef>
              <a:buFontTx/>
              <a:buNone/>
            </a:pPr>
            <a:r>
              <a:rPr lang="en-GB" altLang="en-US" sz="2400" dirty="0"/>
              <a:t>B. Brought on by and occurring only during application of an </a:t>
            </a:r>
            <a:br>
              <a:rPr lang="en-GB" altLang="en-US" sz="2400" dirty="0"/>
            </a:br>
            <a:r>
              <a:rPr lang="en-GB" altLang="en-US" sz="2400" dirty="0"/>
              <a:t>external cold stimulus to the head</a:t>
            </a:r>
          </a:p>
          <a:p>
            <a:pPr defTabSz="762000">
              <a:spcBef>
                <a:spcPct val="0"/>
              </a:spcBef>
              <a:buFontTx/>
              <a:buNone/>
            </a:pPr>
            <a:r>
              <a:rPr lang="en-GB" altLang="en-US" sz="2400" dirty="0"/>
              <a:t>C. Resolving within 30 min after removal of the cold stimulus</a:t>
            </a:r>
          </a:p>
          <a:p>
            <a:pPr defTabSz="762000">
              <a:spcBef>
                <a:spcPct val="0"/>
              </a:spcBef>
              <a:buFontTx/>
              <a:buNone/>
            </a:pPr>
            <a:r>
              <a:rPr lang="en-GB" altLang="en-US" sz="2400" dirty="0"/>
              <a:t>D. Not better accounted for by another ICHD-3 diagnosis</a:t>
            </a:r>
          </a:p>
        </p:txBody>
      </p:sp>
      <p:pic>
        <p:nvPicPr>
          <p:cNvPr id="8"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9"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7">
            <a:extLst>
              <a:ext uri="{FF2B5EF4-FFF2-40B4-BE49-F238E27FC236}">
                <a16:creationId xmlns:a16="http://schemas.microsoft.com/office/drawing/2014/main" id="{DB47626B-53A4-48F3-8FA7-12726145C5D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685800" y="1447800"/>
            <a:ext cx="7772400" cy="4419600"/>
          </a:xfrm>
        </p:spPr>
        <p:txBody>
          <a:bodyPr/>
          <a:lstStyle/>
          <a:p>
            <a:pPr>
              <a:spcBef>
                <a:spcPts val="1200"/>
              </a:spcBef>
              <a:spcAft>
                <a:spcPts val="1200"/>
              </a:spcAft>
              <a:buFontTx/>
              <a:buNone/>
            </a:pPr>
            <a:r>
              <a:rPr lang="da-DK" altLang="en-US" sz="2800" dirty="0"/>
              <a:t>Part 3: Painful cranial neuropathies and facial pain	</a:t>
            </a:r>
          </a:p>
          <a:p>
            <a:pPr marL="1077913" lvl="1" indent="-525463">
              <a:spcBef>
                <a:spcPct val="0"/>
              </a:spcBef>
              <a:buFontTx/>
              <a:buAutoNum type="arabicPeriod" startAt="13"/>
            </a:pPr>
            <a:r>
              <a:rPr lang="en-GB" altLang="en-US" sz="2400" dirty="0"/>
              <a:t>Painful cranial neuropathies and other facial pains</a:t>
            </a:r>
            <a:endParaRPr lang="en-GB" altLang="en-US" dirty="0"/>
          </a:p>
          <a:p>
            <a:pPr marL="1077913" lvl="1" indent="-525463">
              <a:spcBef>
                <a:spcPct val="0"/>
              </a:spcBef>
              <a:buFontTx/>
              <a:buAutoNum type="arabicPeriod" startAt="13"/>
            </a:pPr>
            <a:endParaRPr lang="en-GB" altLang="en-US" sz="2400" dirty="0"/>
          </a:p>
          <a:p>
            <a:pPr marL="1077913" lvl="1" indent="-525463">
              <a:spcBef>
                <a:spcPct val="0"/>
              </a:spcBef>
              <a:buFontTx/>
              <a:buAutoNum type="arabicPeriod" startAt="13"/>
            </a:pPr>
            <a:endParaRPr lang="en-GB" altLang="en-US" sz="2400" dirty="0"/>
          </a:p>
          <a:p>
            <a:pPr marL="1077913" lvl="1" indent="-525463">
              <a:spcBef>
                <a:spcPct val="0"/>
              </a:spcBef>
              <a:buFontTx/>
              <a:buAutoNum type="arabicPeriod" startAt="13"/>
            </a:pPr>
            <a:r>
              <a:rPr lang="en-GB" altLang="en-US" dirty="0"/>
              <a:t>Other headache disorders	</a:t>
            </a:r>
          </a:p>
        </p:txBody>
      </p:sp>
      <p:sp>
        <p:nvSpPr>
          <p:cNvPr id="6" name="Rectangle 2"/>
          <p:cNvSpPr>
            <a:spLocks noGrp="1" noChangeArrowheads="1"/>
          </p:cNvSpPr>
          <p:nvPr>
            <p:ph type="title"/>
          </p:nvPr>
        </p:nvSpPr>
        <p:spPr>
          <a:xfrm>
            <a:off x="628650" y="1"/>
            <a:ext cx="7886700" cy="971550"/>
          </a:xfrm>
        </p:spPr>
        <p:txBody>
          <a:bodyPr vert="horz" lIns="91440" tIns="45720" rIns="91440" bIns="45720" rtlCol="0" anchor="ctr">
            <a:normAutofit/>
          </a:bodyPr>
          <a:lstStyle/>
          <a:p>
            <a:pPr algn="ctr">
              <a:spcAft>
                <a:spcPts val="1200"/>
              </a:spcAft>
            </a:pPr>
            <a:r>
              <a:rPr lang="da-DK" altLang="en-US" sz="4000" b="1" dirty="0">
                <a:solidFill>
                  <a:schemeClr val="accent1">
                    <a:lumMod val="50000"/>
                  </a:schemeClr>
                </a:solidFill>
                <a:latin typeface="Calibri" panose="020F0502020204030204"/>
                <a:cs typeface="+mn-cs"/>
              </a:rPr>
              <a:t>Classification</a:t>
            </a:r>
            <a:endParaRPr lang="en-GB" altLang="en-US" sz="4000" b="1" dirty="0">
              <a:solidFill>
                <a:schemeClr val="accent1">
                  <a:lumMod val="50000"/>
                </a:schemeClr>
              </a:solidFill>
              <a:latin typeface="Calibri" panose="020F0502020204030204"/>
              <a:cs typeface="+mn-cs"/>
            </a:endParaRP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7F5F25E0-6975-482D-A2C9-4B5CC86CBEF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657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fontScale="92500" lnSpcReduction="1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4.5.2 Headache attributed to ingestion or inhalation of a cold stimulus</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At least 2 episodes of acute frontal or temporal headache </a:t>
            </a:r>
            <a:br>
              <a:rPr lang="en-GB" altLang="en-US" sz="2400" dirty="0"/>
            </a:br>
            <a:r>
              <a:rPr lang="en-GB" altLang="en-US" sz="2400" dirty="0"/>
              <a:t>fulfilling criteria B and C</a:t>
            </a:r>
          </a:p>
          <a:p>
            <a:pPr defTabSz="762000">
              <a:spcBef>
                <a:spcPct val="0"/>
              </a:spcBef>
              <a:buFontTx/>
              <a:buNone/>
            </a:pPr>
            <a:r>
              <a:rPr lang="en-GB" altLang="en-US" sz="2400" dirty="0"/>
              <a:t>B. Brought on by and occurring immediately after a cold </a:t>
            </a:r>
            <a:br>
              <a:rPr lang="en-GB" altLang="en-US" sz="2400" dirty="0"/>
            </a:br>
            <a:r>
              <a:rPr lang="en-GB" altLang="en-US" sz="2400" dirty="0"/>
              <a:t>stimulus to the palate and/or posterior pharyngeal wall </a:t>
            </a:r>
            <a:br>
              <a:rPr lang="en-GB" altLang="en-US" sz="2400" dirty="0"/>
            </a:br>
            <a:r>
              <a:rPr lang="en-GB" altLang="en-US" sz="2400" dirty="0"/>
              <a:t>from ingestion of cold food or drink or inhalation of cold air</a:t>
            </a:r>
          </a:p>
          <a:p>
            <a:pPr defTabSz="762000">
              <a:spcBef>
                <a:spcPct val="0"/>
              </a:spcBef>
              <a:buFontTx/>
              <a:buNone/>
            </a:pPr>
            <a:r>
              <a:rPr lang="en-GB" altLang="en-US" sz="2400" dirty="0"/>
              <a:t>C. Resolving within 10 min after removal of the cold stimulus</a:t>
            </a:r>
          </a:p>
          <a:p>
            <a:pPr defTabSz="762000">
              <a:spcBef>
                <a:spcPct val="0"/>
              </a:spcBef>
              <a:buFontTx/>
              <a:buNone/>
            </a:pPr>
            <a:r>
              <a:rPr lang="en-GB" altLang="en-US" sz="2400" dirty="0"/>
              <a:t>D. Not better accounted for by another ICHD-3 diagnosis</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E7CC8FB5-78A6-4B56-B575-B1BE960016AD}"/>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a:xfrm>
            <a:off x="827088" y="1981200"/>
            <a:ext cx="7632700" cy="4114800"/>
          </a:xfrm>
        </p:spPr>
        <p:txBody>
          <a:bodyPr/>
          <a:lstStyle/>
          <a:p>
            <a:pPr marL="808038" indent="-808038" defTabSz="762000">
              <a:buFontTx/>
              <a:buNone/>
              <a:defRPr/>
            </a:pPr>
            <a:r>
              <a:rPr lang="en-GB" sz="2400" b="0" dirty="0"/>
              <a:t>4.6.1	External-compression headache</a:t>
            </a:r>
          </a:p>
          <a:p>
            <a:pPr marL="808038" indent="-808038" defTabSz="762000">
              <a:buFontTx/>
              <a:buNone/>
              <a:defRPr/>
            </a:pPr>
            <a:r>
              <a:rPr lang="en-GB" sz="2400" b="0" dirty="0"/>
              <a:t>4.6.2	External-traction headache</a:t>
            </a:r>
          </a:p>
          <a:p>
            <a:pPr marL="985838" indent="-985838" defTabSz="762000">
              <a:buFontTx/>
              <a:buNone/>
              <a:defRPr/>
            </a:pPr>
            <a:endParaRPr lang="en-GB" sz="2400" b="0" dirty="0">
              <a:solidFill>
                <a:schemeClr val="tx1"/>
              </a:solidFill>
            </a:endParaRP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4.6 External-pressure headache</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1CF9D6F1-7272-4C67-9D9B-4023444F964B}"/>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611188" y="2122488"/>
            <a:ext cx="7848600" cy="4114800"/>
          </a:xfrm>
        </p:spPr>
        <p:txBody>
          <a:bodyPr/>
          <a:lstStyle/>
          <a:p>
            <a:pPr defTabSz="762000">
              <a:spcBef>
                <a:spcPct val="0"/>
              </a:spcBef>
              <a:buFontTx/>
              <a:buNone/>
            </a:pPr>
            <a:r>
              <a:rPr lang="en-GB" altLang="en-US" sz="2400" b="0" dirty="0">
                <a:solidFill>
                  <a:schemeClr val="tx1"/>
                </a:solidFill>
              </a:rPr>
              <a:t>A. At least 2 episodes of headache fulfilling criteria B-D</a:t>
            </a:r>
          </a:p>
          <a:p>
            <a:pPr defTabSz="762000">
              <a:spcBef>
                <a:spcPct val="0"/>
              </a:spcBef>
              <a:buFontTx/>
              <a:buNone/>
            </a:pPr>
            <a:r>
              <a:rPr lang="en-GB" altLang="en-US" sz="2400" b="0" dirty="0">
                <a:solidFill>
                  <a:schemeClr val="tx1"/>
                </a:solidFill>
              </a:rPr>
              <a:t>B. Brought on by and occurring within 1 h during sustained </a:t>
            </a:r>
            <a:br>
              <a:rPr lang="en-GB" altLang="en-US" sz="2400" b="0" dirty="0">
                <a:solidFill>
                  <a:schemeClr val="tx1"/>
                </a:solidFill>
              </a:rPr>
            </a:br>
            <a:r>
              <a:rPr lang="en-GB" altLang="en-US" sz="2400" b="0" dirty="0">
                <a:solidFill>
                  <a:schemeClr val="tx1"/>
                </a:solidFill>
              </a:rPr>
              <a:t>external compression of the forehead or scalp</a:t>
            </a:r>
          </a:p>
          <a:p>
            <a:pPr defTabSz="762000">
              <a:spcBef>
                <a:spcPct val="0"/>
              </a:spcBef>
              <a:buFontTx/>
              <a:buNone/>
            </a:pPr>
            <a:r>
              <a:rPr lang="en-GB" altLang="en-US" sz="2400" b="0" dirty="0">
                <a:solidFill>
                  <a:schemeClr val="tx1"/>
                </a:solidFill>
              </a:rPr>
              <a:t>C. Maximal at the site of external compression</a:t>
            </a:r>
          </a:p>
          <a:p>
            <a:pPr defTabSz="762000">
              <a:spcBef>
                <a:spcPct val="0"/>
              </a:spcBef>
              <a:buFontTx/>
              <a:buNone/>
            </a:pPr>
            <a:r>
              <a:rPr lang="en-GB" altLang="en-US" sz="2400" b="0" dirty="0">
                <a:solidFill>
                  <a:schemeClr val="tx1"/>
                </a:solidFill>
              </a:rPr>
              <a:t>D. Resolving within 1 h after external compression is relieved</a:t>
            </a:r>
          </a:p>
          <a:p>
            <a:pPr defTabSz="762000">
              <a:spcBef>
                <a:spcPct val="0"/>
              </a:spcBef>
              <a:buFontTx/>
              <a:buNone/>
            </a:pPr>
            <a:r>
              <a:rPr lang="en-GB" altLang="en-US" sz="2400" b="0" dirty="0">
                <a:solidFill>
                  <a:schemeClr val="tx1"/>
                </a:solidFill>
              </a:rPr>
              <a:t>E. Not better accounted for by another ICHD-3 diagnosis</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4.6.1 External-compression headache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p:cNvSpPr txBox="1">
            <a:spLocks/>
          </p:cNvSpPr>
          <p:nvPr/>
        </p:nvSpPr>
        <p:spPr>
          <a:xfrm>
            <a:off x="342899" y="1063999"/>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10" name="TextBox 7">
            <a:extLst>
              <a:ext uri="{FF2B5EF4-FFF2-40B4-BE49-F238E27FC236}">
                <a16:creationId xmlns:a16="http://schemas.microsoft.com/office/drawing/2014/main" id="{4F057CEA-71A8-4EA3-82AE-914F7AB051D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611188" y="1981200"/>
            <a:ext cx="7848600" cy="4114800"/>
          </a:xfrm>
        </p:spPr>
        <p:txBody>
          <a:bodyPr/>
          <a:lstStyle/>
          <a:p>
            <a:pPr defTabSz="762000">
              <a:spcBef>
                <a:spcPct val="0"/>
              </a:spcBef>
              <a:buFontTx/>
              <a:buNone/>
            </a:pPr>
            <a:r>
              <a:rPr lang="en-GB" altLang="en-US" sz="2400" b="0" dirty="0">
                <a:solidFill>
                  <a:schemeClr val="tx1"/>
                </a:solidFill>
              </a:rPr>
              <a:t>A. At least 2 episodes of headache fulfilling criteria B-D</a:t>
            </a:r>
          </a:p>
          <a:p>
            <a:pPr defTabSz="762000">
              <a:spcBef>
                <a:spcPct val="0"/>
              </a:spcBef>
              <a:buFontTx/>
              <a:buNone/>
            </a:pPr>
            <a:r>
              <a:rPr lang="en-GB" altLang="en-US" sz="2400" b="0" dirty="0">
                <a:solidFill>
                  <a:schemeClr val="tx1"/>
                </a:solidFill>
              </a:rPr>
              <a:t>B. Brought on by and occurring within 1 h during sustained </a:t>
            </a:r>
            <a:br>
              <a:rPr lang="en-GB" altLang="en-US" sz="2400" b="0" dirty="0">
                <a:solidFill>
                  <a:schemeClr val="tx1"/>
                </a:solidFill>
              </a:rPr>
            </a:br>
            <a:r>
              <a:rPr lang="en-GB" altLang="en-US" sz="2400" b="0" dirty="0">
                <a:solidFill>
                  <a:schemeClr val="tx1"/>
                </a:solidFill>
              </a:rPr>
              <a:t>external traction on the scalp</a:t>
            </a:r>
          </a:p>
          <a:p>
            <a:pPr defTabSz="762000">
              <a:spcBef>
                <a:spcPct val="0"/>
              </a:spcBef>
              <a:buFontTx/>
              <a:buNone/>
            </a:pPr>
            <a:r>
              <a:rPr lang="en-GB" altLang="en-US" sz="2400" b="0" dirty="0">
                <a:solidFill>
                  <a:schemeClr val="tx1"/>
                </a:solidFill>
              </a:rPr>
              <a:t>C. Maximal at the traction site</a:t>
            </a:r>
          </a:p>
          <a:p>
            <a:pPr defTabSz="762000">
              <a:spcBef>
                <a:spcPct val="0"/>
              </a:spcBef>
              <a:buFontTx/>
              <a:buNone/>
            </a:pPr>
            <a:r>
              <a:rPr lang="en-GB" altLang="en-US" sz="2400" b="0" dirty="0">
                <a:solidFill>
                  <a:schemeClr val="tx1"/>
                </a:solidFill>
              </a:rPr>
              <a:t>D. Resolving within 1 h after traction is relieved</a:t>
            </a:r>
          </a:p>
          <a:p>
            <a:pPr defTabSz="762000">
              <a:spcBef>
                <a:spcPct val="0"/>
              </a:spcBef>
              <a:buFontTx/>
              <a:buNone/>
            </a:pPr>
            <a:r>
              <a:rPr lang="en-GB" altLang="en-US" sz="2400" b="0" dirty="0">
                <a:solidFill>
                  <a:schemeClr val="tx1"/>
                </a:solidFill>
              </a:rPr>
              <a:t>E. Not better accounted for by another ICHD-3 diagnosis</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4.6.2 External-traction headache</a:t>
            </a:r>
            <a:endParaRPr lang="ko-KR" altLang="en-US" sz="3600" b="1" dirty="0">
              <a:solidFill>
                <a:schemeClr val="accent1">
                  <a:lumMod val="50000"/>
                </a:schemeClr>
              </a:solidFill>
              <a:latin typeface="Calibri" panose="020F0502020204030204"/>
              <a:cs typeface="+mn-cs"/>
            </a:endParaRPr>
          </a:p>
        </p:txBody>
      </p:sp>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9B8F11A6-017E-4021-B585-79F0140A73B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4.7 Primary stabbing headache</a:t>
            </a:r>
            <a:endParaRPr lang="ko-KR" altLang="en-US" sz="3600" b="1" dirty="0">
              <a:solidFill>
                <a:schemeClr val="accent1">
                  <a:lumMod val="50000"/>
                </a:schemeClr>
              </a:solidFill>
              <a:latin typeface="Calibri" panose="020F0502020204030204"/>
              <a:cs typeface="+mn-cs"/>
            </a:endParaRPr>
          </a:p>
        </p:txBody>
      </p:sp>
      <p:sp>
        <p:nvSpPr>
          <p:cNvPr id="6"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Head pain occurring spontaneously as a single stab or </a:t>
            </a:r>
            <a:br>
              <a:rPr lang="en-GB" altLang="en-US" sz="2400" dirty="0"/>
            </a:br>
            <a:r>
              <a:rPr lang="en-GB" altLang="en-US" sz="2400" dirty="0"/>
              <a:t>series of stabs and fulfilling criteria B-D</a:t>
            </a:r>
          </a:p>
          <a:p>
            <a:pPr defTabSz="762000">
              <a:spcBef>
                <a:spcPct val="0"/>
              </a:spcBef>
              <a:buFontTx/>
              <a:buNone/>
            </a:pPr>
            <a:r>
              <a:rPr lang="en-GB" altLang="en-US" sz="2400" dirty="0"/>
              <a:t>B. Each stab lasts for up to a few seconds</a:t>
            </a:r>
          </a:p>
          <a:p>
            <a:pPr defTabSz="762000">
              <a:spcBef>
                <a:spcPct val="0"/>
              </a:spcBef>
              <a:buFontTx/>
              <a:buNone/>
            </a:pPr>
            <a:r>
              <a:rPr lang="en-GB" altLang="en-US" sz="2400" dirty="0"/>
              <a:t>C. Stabs recur with irregular frequency, from one to many per day</a:t>
            </a:r>
          </a:p>
          <a:p>
            <a:pPr defTabSz="762000">
              <a:spcBef>
                <a:spcPct val="0"/>
              </a:spcBef>
              <a:buFontTx/>
              <a:buNone/>
            </a:pPr>
            <a:r>
              <a:rPr lang="en-GB" altLang="en-US" sz="2400" dirty="0"/>
              <a:t>D. No cranial autonomic symptoms</a:t>
            </a:r>
          </a:p>
          <a:p>
            <a:pPr defTabSz="762000">
              <a:spcBef>
                <a:spcPct val="0"/>
              </a:spcBef>
              <a:buFontTx/>
              <a:buNone/>
            </a:pPr>
            <a:r>
              <a:rPr lang="en-GB" altLang="en-US" sz="2400" dirty="0"/>
              <a:t>E. Not better accounted for by another ICHD-3 diagnosis</a:t>
            </a:r>
          </a:p>
        </p:txBody>
      </p:sp>
      <p:pic>
        <p:nvPicPr>
          <p:cNvPr id="7"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8"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내용 개체 틀 2">
            <a:extLst>
              <a:ext uri="{FF2B5EF4-FFF2-40B4-BE49-F238E27FC236}">
                <a16:creationId xmlns:a16="http://schemas.microsoft.com/office/drawing/2014/main" id="{788BEAC1-A37B-468E-B9FB-2BDA8629FD46}"/>
              </a:ext>
            </a:extLst>
          </p:cNvPr>
          <p:cNvSpPr txBox="1">
            <a:spLocks/>
          </p:cNvSpPr>
          <p:nvPr/>
        </p:nvSpPr>
        <p:spPr>
          <a:xfrm>
            <a:off x="1162050" y="4284616"/>
            <a:ext cx="6877050" cy="1849329"/>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4.7 Primary stabbing headache involves </a:t>
            </a:r>
            <a:r>
              <a:rPr lang="en-US" altLang="ko-KR" sz="1600" dirty="0" err="1"/>
              <a:t>extratrigeminal</a:t>
            </a:r>
            <a:r>
              <a:rPr lang="en-US" altLang="ko-KR" sz="1600" dirty="0"/>
              <a:t> regions in 70% of cases. </a:t>
            </a:r>
          </a:p>
          <a:p>
            <a:pPr>
              <a:spcBef>
                <a:spcPts val="0"/>
              </a:spcBef>
            </a:pPr>
            <a:r>
              <a:rPr lang="en-US" altLang="ko-KR" sz="1600" dirty="0"/>
              <a:t>It may move from one area to another, in either the same or the opposite </a:t>
            </a:r>
            <a:r>
              <a:rPr lang="en-US" altLang="ko-KR" sz="1600" dirty="0" err="1"/>
              <a:t>hemicranium</a:t>
            </a:r>
            <a:r>
              <a:rPr lang="en-US" altLang="ko-KR" sz="1600" dirty="0"/>
              <a:t>: in only one third of patients it has a fixed location. </a:t>
            </a:r>
          </a:p>
          <a:p>
            <a:pPr>
              <a:spcBef>
                <a:spcPts val="0"/>
              </a:spcBef>
            </a:pPr>
            <a:r>
              <a:rPr lang="en-US" altLang="ko-KR" sz="1600" dirty="0"/>
              <a:t>4.7 Primary stabbing headache is more commonly experienced by people with 1. Migraine.</a:t>
            </a:r>
          </a:p>
        </p:txBody>
      </p:sp>
      <p:sp>
        <p:nvSpPr>
          <p:cNvPr id="12" name="TextBox 7">
            <a:extLst>
              <a:ext uri="{FF2B5EF4-FFF2-40B4-BE49-F238E27FC236}">
                <a16:creationId xmlns:a16="http://schemas.microsoft.com/office/drawing/2014/main" id="{C4DE0687-2155-442E-B261-EFC598F309D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626407" y="1298628"/>
            <a:ext cx="7848600" cy="4114800"/>
          </a:xfrm>
        </p:spPr>
        <p:txBody>
          <a:bodyPr/>
          <a:lstStyle/>
          <a:p>
            <a:pPr defTabSz="762000">
              <a:spcBef>
                <a:spcPct val="0"/>
              </a:spcBef>
              <a:buFontTx/>
              <a:buNone/>
            </a:pPr>
            <a:r>
              <a:rPr lang="en-GB" altLang="en-US" sz="2400" b="0" dirty="0">
                <a:solidFill>
                  <a:schemeClr val="tx1"/>
                </a:solidFill>
              </a:rPr>
              <a:t>A. Continuous or intermittent head pain fulfilling criterion B</a:t>
            </a:r>
          </a:p>
          <a:p>
            <a:pPr defTabSz="762000">
              <a:spcBef>
                <a:spcPct val="0"/>
              </a:spcBef>
              <a:buFontTx/>
              <a:buNone/>
            </a:pPr>
            <a:r>
              <a:rPr lang="en-GB" altLang="en-US" sz="2400" b="0" dirty="0">
                <a:solidFill>
                  <a:schemeClr val="tx1"/>
                </a:solidFill>
              </a:rPr>
              <a:t>B. Felt exclusively in an area of the scalp, with all of the following 4 characteristics:</a:t>
            </a:r>
          </a:p>
          <a:p>
            <a:pPr defTabSz="762000">
              <a:spcBef>
                <a:spcPct val="0"/>
              </a:spcBef>
              <a:buFontTx/>
              <a:buNone/>
            </a:pPr>
            <a:r>
              <a:rPr lang="en-GB" altLang="en-US" sz="2400" b="0" dirty="0">
                <a:solidFill>
                  <a:schemeClr val="tx1"/>
                </a:solidFill>
              </a:rPr>
              <a:t>	1. sharply-contoured</a:t>
            </a:r>
          </a:p>
          <a:p>
            <a:pPr defTabSz="762000">
              <a:spcBef>
                <a:spcPct val="0"/>
              </a:spcBef>
              <a:buFontTx/>
              <a:buNone/>
            </a:pPr>
            <a:r>
              <a:rPr lang="en-GB" altLang="en-US" sz="2400" b="0" dirty="0">
                <a:solidFill>
                  <a:schemeClr val="tx1"/>
                </a:solidFill>
              </a:rPr>
              <a:t>	2. fixed in size and shape</a:t>
            </a:r>
          </a:p>
          <a:p>
            <a:pPr defTabSz="762000">
              <a:spcBef>
                <a:spcPct val="0"/>
              </a:spcBef>
              <a:buFontTx/>
              <a:buNone/>
            </a:pPr>
            <a:r>
              <a:rPr lang="en-GB" altLang="en-US" sz="2400" b="0" dirty="0">
                <a:solidFill>
                  <a:schemeClr val="tx1"/>
                </a:solidFill>
              </a:rPr>
              <a:t>	3. round or elliptical</a:t>
            </a:r>
          </a:p>
          <a:p>
            <a:pPr defTabSz="762000">
              <a:spcBef>
                <a:spcPct val="0"/>
              </a:spcBef>
              <a:buFontTx/>
              <a:buNone/>
            </a:pPr>
            <a:r>
              <a:rPr lang="en-GB" altLang="en-US" sz="2400" b="0" dirty="0">
                <a:solidFill>
                  <a:schemeClr val="tx1"/>
                </a:solidFill>
              </a:rPr>
              <a:t>	4. 1-6 cm in diameter</a:t>
            </a:r>
          </a:p>
          <a:p>
            <a:pPr defTabSz="762000">
              <a:spcBef>
                <a:spcPct val="0"/>
              </a:spcBef>
              <a:buFontTx/>
              <a:buNone/>
            </a:pPr>
            <a:r>
              <a:rPr lang="en-GB" altLang="en-US" sz="2400" b="0" dirty="0">
                <a:solidFill>
                  <a:schemeClr val="tx1"/>
                </a:solidFill>
              </a:rPr>
              <a:t>C. Not better accounted for by another ICHD-3 diagnosis</a:t>
            </a: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4.8 Nummular headache</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p:cNvSpPr txBox="1">
            <a:spLocks/>
          </p:cNvSpPr>
          <p:nvPr/>
        </p:nvSpPr>
        <p:spPr>
          <a:xfrm>
            <a:off x="342899" y="1063999"/>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10" name="내용 개체 틀 2">
            <a:extLst>
              <a:ext uri="{FF2B5EF4-FFF2-40B4-BE49-F238E27FC236}">
                <a16:creationId xmlns:a16="http://schemas.microsoft.com/office/drawing/2014/main" id="{1ED9D436-D62D-43A8-9226-AAA77BC3FC03}"/>
              </a:ext>
            </a:extLst>
          </p:cNvPr>
          <p:cNvSpPr txBox="1">
            <a:spLocks/>
          </p:cNvSpPr>
          <p:nvPr/>
        </p:nvSpPr>
        <p:spPr>
          <a:xfrm>
            <a:off x="1162050" y="4284616"/>
            <a:ext cx="6877050" cy="1849329"/>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The painful area may be localized in any part of the scalp, but is usually in the parietal region. </a:t>
            </a:r>
          </a:p>
          <a:p>
            <a:pPr>
              <a:spcBef>
                <a:spcPts val="0"/>
              </a:spcBef>
            </a:pPr>
            <a:r>
              <a:rPr lang="en-US" altLang="ko-KR" sz="1600" dirty="0"/>
              <a:t>Pain intensity is generally mild to moderate, but occasionally severe. </a:t>
            </a:r>
          </a:p>
          <a:p>
            <a:pPr>
              <a:spcBef>
                <a:spcPts val="0"/>
              </a:spcBef>
            </a:pPr>
            <a:r>
              <a:rPr lang="en-US" altLang="ko-KR" sz="1600" dirty="0"/>
              <a:t>Up to 75% of published cases, the disorder has been chronic (present for longer than 3 months).</a:t>
            </a:r>
          </a:p>
          <a:p>
            <a:pPr>
              <a:spcBef>
                <a:spcPts val="0"/>
              </a:spcBef>
            </a:pPr>
            <a:r>
              <a:rPr lang="en-US" altLang="ko-KR" sz="1600" dirty="0"/>
              <a:t>The affected area commonly shows variable combinations of </a:t>
            </a:r>
            <a:r>
              <a:rPr lang="en-US" altLang="ko-KR" sz="1600" dirty="0" err="1"/>
              <a:t>hypaesthesia</a:t>
            </a:r>
            <a:r>
              <a:rPr lang="en-US" altLang="ko-KR" sz="1600" dirty="0"/>
              <a:t>, </a:t>
            </a:r>
            <a:r>
              <a:rPr lang="en-US" altLang="ko-KR" sz="1600" dirty="0" err="1"/>
              <a:t>dysaesthesia</a:t>
            </a:r>
            <a:r>
              <a:rPr lang="en-US" altLang="ko-KR" sz="1600" dirty="0"/>
              <a:t>, </a:t>
            </a:r>
            <a:r>
              <a:rPr lang="en-US" altLang="ko-KR" sz="1600" dirty="0" err="1"/>
              <a:t>paraesthesia</a:t>
            </a:r>
            <a:r>
              <a:rPr lang="en-US" altLang="ko-KR" sz="1600" dirty="0"/>
              <a:t>, allodynia and/or tenderness.</a:t>
            </a:r>
          </a:p>
        </p:txBody>
      </p:sp>
      <p:sp>
        <p:nvSpPr>
          <p:cNvPr id="11" name="TextBox 7">
            <a:extLst>
              <a:ext uri="{FF2B5EF4-FFF2-40B4-BE49-F238E27FC236}">
                <a16:creationId xmlns:a16="http://schemas.microsoft.com/office/drawing/2014/main" id="{4632138D-DD0B-4808-905A-D7F48130FEA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628650" y="0"/>
            <a:ext cx="7886700" cy="97155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4.9 Hypnic headache</a:t>
            </a:r>
            <a:endParaRPr lang="ko-KR" altLang="en-US" sz="3600" b="1" dirty="0">
              <a:solidFill>
                <a:schemeClr val="accent1">
                  <a:lumMod val="50000"/>
                </a:schemeClr>
              </a:solidFill>
              <a:latin typeface="Calibri" panose="020F0502020204030204"/>
              <a:cs typeface="+mn-cs"/>
            </a:endParaRPr>
          </a:p>
        </p:txBody>
      </p:sp>
      <p:sp>
        <p:nvSpPr>
          <p:cNvPr id="7" name="Rectangle 3"/>
          <p:cNvSpPr txBox="1">
            <a:spLocks noChangeArrowheads="1"/>
          </p:cNvSpPr>
          <p:nvPr/>
        </p:nvSpPr>
        <p:spPr>
          <a:xfrm>
            <a:off x="685800" y="1371600"/>
            <a:ext cx="7847013" cy="47244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62000">
              <a:spcBef>
                <a:spcPct val="0"/>
              </a:spcBef>
              <a:buFontTx/>
              <a:buNone/>
            </a:pPr>
            <a:r>
              <a:rPr lang="en-GB" altLang="en-US" sz="2400" dirty="0"/>
              <a:t>A. Recurrent headache attacks fulfilling criteria B-E</a:t>
            </a:r>
          </a:p>
          <a:p>
            <a:pPr defTabSz="762000">
              <a:spcBef>
                <a:spcPct val="0"/>
              </a:spcBef>
              <a:buFontTx/>
              <a:buNone/>
            </a:pPr>
            <a:r>
              <a:rPr lang="en-GB" altLang="en-US" sz="2400" dirty="0"/>
              <a:t>B. Developing only during sleep, and causing wakening</a:t>
            </a:r>
          </a:p>
          <a:p>
            <a:pPr defTabSz="762000">
              <a:spcBef>
                <a:spcPct val="0"/>
              </a:spcBef>
              <a:buFontTx/>
              <a:buNone/>
            </a:pPr>
            <a:r>
              <a:rPr lang="en-GB" altLang="en-US" sz="2400" dirty="0"/>
              <a:t>C. Occurring on ≥10 d/</a:t>
            </a:r>
            <a:r>
              <a:rPr lang="en-GB" altLang="en-US" sz="2400" dirty="0" err="1"/>
              <a:t>mo</a:t>
            </a:r>
            <a:r>
              <a:rPr lang="en-GB" altLang="en-US" sz="2400" dirty="0"/>
              <a:t> for &gt;3 </a:t>
            </a:r>
            <a:r>
              <a:rPr lang="en-GB" altLang="en-US" sz="2400" dirty="0" err="1"/>
              <a:t>mo</a:t>
            </a:r>
            <a:endParaRPr lang="en-GB" altLang="en-US" sz="2400" dirty="0"/>
          </a:p>
          <a:p>
            <a:pPr defTabSz="762000">
              <a:spcBef>
                <a:spcPct val="0"/>
              </a:spcBef>
              <a:buFontTx/>
              <a:buNone/>
            </a:pPr>
            <a:r>
              <a:rPr lang="en-GB" altLang="en-US" sz="2400" dirty="0"/>
              <a:t>D. Lasting ≥15 min and for up to 4 h after waking</a:t>
            </a:r>
          </a:p>
          <a:p>
            <a:pPr defTabSz="762000">
              <a:spcBef>
                <a:spcPct val="0"/>
              </a:spcBef>
              <a:buFontTx/>
              <a:buNone/>
            </a:pPr>
            <a:r>
              <a:rPr lang="en-GB" altLang="en-US" sz="2400" dirty="0"/>
              <a:t>E. No cranial autonomic symptoms or restlessness</a:t>
            </a:r>
          </a:p>
          <a:p>
            <a:pPr defTabSz="762000">
              <a:spcBef>
                <a:spcPct val="0"/>
              </a:spcBef>
              <a:buFontTx/>
              <a:buNone/>
            </a:pPr>
            <a:r>
              <a:rPr lang="en-GB" altLang="en-US" sz="2400" dirty="0"/>
              <a:t>F. Not better accounted for by another ICHD-3 diagnosis</a:t>
            </a:r>
          </a:p>
          <a:p>
            <a:pPr defTabSz="762000">
              <a:spcBef>
                <a:spcPct val="0"/>
              </a:spcBef>
              <a:buFontTx/>
              <a:buNone/>
            </a:pPr>
            <a:endParaRPr lang="en-GB" altLang="en-US" sz="2400" dirty="0"/>
          </a:p>
        </p:txBody>
      </p:sp>
      <p:pic>
        <p:nvPicPr>
          <p:cNvPr id="8"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9"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내용 개체 틀 2">
            <a:extLst>
              <a:ext uri="{FF2B5EF4-FFF2-40B4-BE49-F238E27FC236}">
                <a16:creationId xmlns:a16="http://schemas.microsoft.com/office/drawing/2014/main" id="{3CDAA4D7-835A-43B2-A3AA-D91C46165152}"/>
              </a:ext>
            </a:extLst>
          </p:cNvPr>
          <p:cNvSpPr txBox="1">
            <a:spLocks/>
          </p:cNvSpPr>
          <p:nvPr/>
        </p:nvSpPr>
        <p:spPr>
          <a:xfrm>
            <a:off x="1162050" y="3988532"/>
            <a:ext cx="6877050" cy="2145414"/>
          </a:xfrm>
          <a:prstGeom prst="rect">
            <a:avLst/>
          </a:prstGeom>
          <a:ln>
            <a:solidFill>
              <a:schemeClr val="tx1"/>
            </a:solidFill>
          </a:ln>
        </p:spPr>
        <p:txBody>
          <a:bodyPr vert="horz" lIns="91440" tIns="45720" rIns="91440" bIns="45720" rtlCol="0"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ko-KR" sz="1600" b="1" i="1" dirty="0"/>
              <a:t>Comments</a:t>
            </a:r>
          </a:p>
          <a:p>
            <a:pPr>
              <a:spcBef>
                <a:spcPts val="0"/>
              </a:spcBef>
            </a:pPr>
            <a:r>
              <a:rPr lang="en-US" altLang="ko-KR" sz="1600" dirty="0"/>
              <a:t>4.9 Hypnic headache usually begins after age 50 years, but may occur in younger people.</a:t>
            </a:r>
          </a:p>
          <a:p>
            <a:pPr>
              <a:spcBef>
                <a:spcPts val="0"/>
              </a:spcBef>
            </a:pPr>
            <a:r>
              <a:rPr lang="en-US" altLang="ko-KR" sz="1600" dirty="0"/>
              <a:t>The pain is usually mild to moderate, but severe pain is reported by one fifth of patients. Pain is bilateral in about two-thirds of cases. Most cases are persistent, with daily or near daily headaches, but an episodic subtype may occur.</a:t>
            </a:r>
          </a:p>
          <a:p>
            <a:pPr>
              <a:spcBef>
                <a:spcPts val="0"/>
              </a:spcBef>
            </a:pPr>
            <a:r>
              <a:rPr lang="en-US" altLang="ko-KR" sz="1600" dirty="0"/>
              <a:t>Lithium, caffeine, melatonin and indomethacin have been effective treatments in several reported cases.</a:t>
            </a:r>
          </a:p>
        </p:txBody>
      </p:sp>
      <p:sp>
        <p:nvSpPr>
          <p:cNvPr id="13" name="TextBox 7">
            <a:extLst>
              <a:ext uri="{FF2B5EF4-FFF2-40B4-BE49-F238E27FC236}">
                <a16:creationId xmlns:a16="http://schemas.microsoft.com/office/drawing/2014/main" id="{2EF8A142-C011-4763-A4E1-02ADF697BF68}"/>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685800" y="1600200"/>
            <a:ext cx="7924800" cy="4495800"/>
          </a:xfrm>
        </p:spPr>
        <p:txBody>
          <a:bodyPr/>
          <a:lstStyle/>
          <a:p>
            <a:pPr defTabSz="762000">
              <a:spcBef>
                <a:spcPct val="0"/>
              </a:spcBef>
              <a:buFontTx/>
              <a:buNone/>
            </a:pPr>
            <a:endParaRPr lang="en-GB" altLang="en-US" sz="2400" b="0" dirty="0">
              <a:solidFill>
                <a:srgbClr val="000000"/>
              </a:solidFill>
            </a:endParaRPr>
          </a:p>
          <a:p>
            <a:pPr defTabSz="762000">
              <a:spcBef>
                <a:spcPct val="0"/>
              </a:spcBef>
              <a:buFontTx/>
              <a:buNone/>
            </a:pPr>
            <a:r>
              <a:rPr lang="en-GB" altLang="en-US" sz="2400" b="0" dirty="0">
                <a:solidFill>
                  <a:srgbClr val="000000"/>
                </a:solidFill>
              </a:rPr>
              <a:t>A. Persistent headache fulfilling criteria B and C</a:t>
            </a:r>
          </a:p>
          <a:p>
            <a:pPr defTabSz="762000">
              <a:spcBef>
                <a:spcPct val="0"/>
              </a:spcBef>
              <a:buFontTx/>
              <a:buNone/>
            </a:pPr>
            <a:r>
              <a:rPr lang="en-GB" altLang="en-US" sz="2400" b="0" dirty="0">
                <a:solidFill>
                  <a:srgbClr val="000000"/>
                </a:solidFill>
              </a:rPr>
              <a:t>B. Distinct and clearly-remembered onset, with pain becoming continuous and unremitting within 24 h</a:t>
            </a:r>
          </a:p>
          <a:p>
            <a:pPr defTabSz="762000">
              <a:spcBef>
                <a:spcPct val="0"/>
              </a:spcBef>
              <a:buFontTx/>
              <a:buNone/>
            </a:pPr>
            <a:r>
              <a:rPr lang="en-GB" altLang="en-US" sz="2400" b="0" dirty="0">
                <a:solidFill>
                  <a:srgbClr val="000000"/>
                </a:solidFill>
              </a:rPr>
              <a:t>C. Present for &gt;3 </a:t>
            </a:r>
            <a:r>
              <a:rPr lang="en-GB" altLang="en-US" sz="2400" b="0" dirty="0" err="1">
                <a:solidFill>
                  <a:srgbClr val="000000"/>
                </a:solidFill>
              </a:rPr>
              <a:t>mo</a:t>
            </a:r>
            <a:endParaRPr lang="en-GB" altLang="en-US" sz="2400" b="0" dirty="0">
              <a:solidFill>
                <a:srgbClr val="000000"/>
              </a:solidFill>
            </a:endParaRPr>
          </a:p>
          <a:p>
            <a:pPr defTabSz="762000">
              <a:spcBef>
                <a:spcPct val="0"/>
              </a:spcBef>
              <a:buFontTx/>
              <a:buNone/>
            </a:pPr>
            <a:r>
              <a:rPr lang="en-GB" altLang="en-US" sz="2400" b="0" dirty="0">
                <a:solidFill>
                  <a:srgbClr val="000000"/>
                </a:solidFill>
              </a:rPr>
              <a:t>D. Not better accounted for by another ICHD-3 diagnosis</a:t>
            </a:r>
            <a:endParaRPr lang="en-GB" altLang="en-US" sz="2400" b="0" dirty="0">
              <a:solidFill>
                <a:schemeClr val="tx1"/>
              </a:solidFill>
            </a:endParaRPr>
          </a:p>
        </p:txBody>
      </p:sp>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fontScale="925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4.10 New daily persistent headache (NDPH)</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p:cNvSpPr txBox="1">
            <a:spLocks/>
          </p:cNvSpPr>
          <p:nvPr/>
        </p:nvSpPr>
        <p:spPr>
          <a:xfrm>
            <a:off x="342899" y="1063999"/>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endParaRPr lang="en-GB" altLang="en-US" sz="2400" b="1" i="1" dirty="0"/>
          </a:p>
        </p:txBody>
      </p:sp>
      <p:sp>
        <p:nvSpPr>
          <p:cNvPr id="10" name="TextBox 7">
            <a:extLst>
              <a:ext uri="{FF2B5EF4-FFF2-40B4-BE49-F238E27FC236}">
                <a16:creationId xmlns:a16="http://schemas.microsoft.com/office/drawing/2014/main" id="{3F78CC1B-4F18-484A-92DC-94D0324C1109}"/>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628650" y="0"/>
            <a:ext cx="7886700" cy="971550"/>
          </a:xfrm>
          <a:prstGeom prst="rect">
            <a:avLst/>
          </a:prstGeom>
        </p:spPr>
        <p:txBody>
          <a:bodyPr vert="horz" lIns="91440" tIns="45720" rIns="91440" bIns="45720" rtlCol="0" anchor="ctr">
            <a:normAutofit fontScale="925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b="1" dirty="0">
                <a:solidFill>
                  <a:schemeClr val="accent1">
                    <a:lumMod val="50000"/>
                  </a:schemeClr>
                </a:solidFill>
                <a:latin typeface="Calibri" panose="020F0502020204030204"/>
                <a:cs typeface="+mn-cs"/>
              </a:rPr>
              <a:t>4.10 New daily persistent headache (NDPH)</a:t>
            </a:r>
            <a:endParaRPr lang="ko-KR" altLang="en-US" sz="3600" b="1" dirty="0">
              <a:solidFill>
                <a:schemeClr val="accent1">
                  <a:lumMod val="50000"/>
                </a:schemeClr>
              </a:solidFill>
              <a:latin typeface="Calibri" panose="020F0502020204030204"/>
              <a:cs typeface="+mn-cs"/>
            </a:endParaRPr>
          </a:p>
        </p:txBody>
      </p:sp>
      <p:pic>
        <p:nvPicPr>
          <p:cNvPr id="5"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6"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내용 개체 틀 2"/>
          <p:cNvSpPr txBox="1">
            <a:spLocks/>
          </p:cNvSpPr>
          <p:nvPr/>
        </p:nvSpPr>
        <p:spPr>
          <a:xfrm>
            <a:off x="342899" y="1393616"/>
            <a:ext cx="8486775" cy="5078515"/>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r>
              <a:rPr lang="en-GB" altLang="en-US" sz="2400" b="1" i="1" dirty="0"/>
              <a:t>Comments</a:t>
            </a:r>
          </a:p>
          <a:p>
            <a:pPr>
              <a:spcBef>
                <a:spcPct val="0"/>
              </a:spcBef>
              <a:spcAft>
                <a:spcPts val="1200"/>
              </a:spcAft>
            </a:pPr>
            <a:r>
              <a:rPr lang="en-GB" sz="2400" dirty="0"/>
              <a:t>Patients with prior headache (1. </a:t>
            </a:r>
            <a:r>
              <a:rPr lang="en-GB" sz="2400" i="1" dirty="0"/>
              <a:t>Migraine</a:t>
            </a:r>
            <a:r>
              <a:rPr lang="en-GB" sz="2400" dirty="0"/>
              <a:t> or 2. </a:t>
            </a:r>
            <a:r>
              <a:rPr lang="en-GB" sz="2400" i="1" dirty="0"/>
              <a:t>Tension-type </a:t>
            </a:r>
            <a:br>
              <a:rPr lang="en-GB" sz="2400" i="1" dirty="0"/>
            </a:br>
            <a:r>
              <a:rPr lang="en-GB" sz="2400" i="1" dirty="0"/>
              <a:t>headache</a:t>
            </a:r>
            <a:r>
              <a:rPr lang="en-GB" sz="2400" dirty="0"/>
              <a:t>) are not excluded from this diagnosis, but they should not describe increasing headache frequency prior to its onset. </a:t>
            </a:r>
            <a:br>
              <a:rPr lang="en-GB" sz="2400" dirty="0"/>
            </a:br>
            <a:r>
              <a:rPr lang="en-GB" sz="2400" dirty="0"/>
              <a:t>Similarly, patients with prior headache should not describe </a:t>
            </a:r>
            <a:br>
              <a:rPr lang="en-GB" sz="2400" dirty="0"/>
            </a:br>
            <a:r>
              <a:rPr lang="en-GB" sz="2400" dirty="0"/>
              <a:t>exacerbation associated with or followed by medication overuse.</a:t>
            </a:r>
          </a:p>
          <a:p>
            <a:pPr marL="0" indent="0">
              <a:spcBef>
                <a:spcPct val="0"/>
              </a:spcBef>
              <a:spcAft>
                <a:spcPts val="1200"/>
              </a:spcAft>
              <a:buNone/>
            </a:pPr>
            <a:endParaRPr lang="en-GB" altLang="en-US" sz="2400" b="1" i="1" dirty="0"/>
          </a:p>
        </p:txBody>
      </p:sp>
      <p:sp>
        <p:nvSpPr>
          <p:cNvPr id="10" name="TextBox 7">
            <a:extLst>
              <a:ext uri="{FF2B5EF4-FFF2-40B4-BE49-F238E27FC236}">
                <a16:creationId xmlns:a16="http://schemas.microsoft.com/office/drawing/2014/main" id="{FD815CFB-6F23-4487-97E5-3EBE71E6E5B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102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PART 2: the secondary headaches</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514350" lvl="0" indent="-514350" fontAlgn="base">
              <a:buFont typeface="+mj-lt"/>
              <a:buAutoNum type="arabicPeriod" startAt="5"/>
            </a:pPr>
            <a:r>
              <a:rPr lang="en-US" altLang="ko-KR" sz="2400" dirty="0"/>
              <a:t>Headache attributed to trauma or injury to the head and/or neck</a:t>
            </a:r>
          </a:p>
          <a:p>
            <a:pPr marL="514350" lvl="0" indent="-514350" fontAlgn="base">
              <a:buFont typeface="+mj-lt"/>
              <a:buAutoNum type="arabicPeriod" startAt="5"/>
            </a:pPr>
            <a:r>
              <a:rPr lang="en-US" altLang="ko-KR" sz="2400" dirty="0"/>
              <a:t>Headache attributed to cranial and/or cervical vascular disorder</a:t>
            </a:r>
          </a:p>
          <a:p>
            <a:pPr marL="514350" lvl="0" indent="-514350" fontAlgn="base">
              <a:buFont typeface="+mj-lt"/>
              <a:buAutoNum type="arabicPeriod" startAt="5"/>
            </a:pPr>
            <a:r>
              <a:rPr lang="en-US" altLang="ko-KR" sz="2400" dirty="0"/>
              <a:t>Headache attributed to non-vascular intracranial disorder</a:t>
            </a:r>
          </a:p>
          <a:p>
            <a:pPr marL="514350" lvl="0" indent="-514350" fontAlgn="base">
              <a:buFont typeface="+mj-lt"/>
              <a:buAutoNum type="arabicPeriod" startAt="5"/>
            </a:pPr>
            <a:r>
              <a:rPr lang="en-US" altLang="ko-KR" sz="2400" dirty="0"/>
              <a:t>Headache attributed to a substance or its withdrawal</a:t>
            </a:r>
          </a:p>
          <a:p>
            <a:pPr marL="514350" lvl="0" indent="-514350" fontAlgn="base">
              <a:buFont typeface="+mj-lt"/>
              <a:buAutoNum type="arabicPeriod" startAt="5"/>
            </a:pPr>
            <a:r>
              <a:rPr lang="en-US" altLang="ko-KR" sz="2400" dirty="0"/>
              <a:t>Headache attributed to infection</a:t>
            </a:r>
          </a:p>
          <a:p>
            <a:pPr marL="514350" lvl="0" indent="-514350" fontAlgn="base">
              <a:buFont typeface="+mj-lt"/>
              <a:buAutoNum type="arabicPeriod" startAt="5"/>
            </a:pPr>
            <a:r>
              <a:rPr lang="en-US" altLang="ko-KR" sz="2400" dirty="0"/>
              <a:t>Headache attributed to disorder of homoeostasis</a:t>
            </a:r>
          </a:p>
          <a:p>
            <a:pPr marL="514350" lvl="0" indent="-514350" fontAlgn="base">
              <a:buFont typeface="+mj-lt"/>
              <a:buAutoNum type="arabicPeriod" startAt="5"/>
            </a:pPr>
            <a:r>
              <a:rPr lang="en-US" altLang="ko-KR" sz="2400" dirty="0"/>
              <a:t>Headache or facial pain attributed to disorder of the cranium, neck, eyes, ears, nose, sinuses, teeth, mouth or other facial or cranial structure</a:t>
            </a:r>
          </a:p>
          <a:p>
            <a:pPr marL="514350" lvl="0" indent="-514350" fontAlgn="base">
              <a:buFont typeface="+mj-lt"/>
              <a:buAutoNum type="arabicPeriod" startAt="5"/>
            </a:pPr>
            <a:r>
              <a:rPr lang="en-US" altLang="ko-KR" sz="2400" dirty="0"/>
              <a:t>Headache attributed to psychiatric disorder</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AA269A0-A13B-4C8E-BBF5-0806AFD7D24A}"/>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83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3">
            <a:extLst>
              <a:ext uri="{FF2B5EF4-FFF2-40B4-BE49-F238E27FC236}">
                <a16:creationId xmlns:a16="http://schemas.microsoft.com/office/drawing/2014/main" id="{8D0E37F1-A686-47D6-AE07-9A9001657D9E}"/>
              </a:ext>
            </a:extLst>
          </p:cNvPr>
          <p:cNvPicPr>
            <a:picLocks noChangeAspect="1"/>
          </p:cNvPicPr>
          <p:nvPr/>
        </p:nvPicPr>
        <p:blipFill>
          <a:blip r:embed="rId3"/>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468313" y="1447800"/>
            <a:ext cx="8280400" cy="464820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1) When a </a:t>
            </a:r>
            <a:r>
              <a:rPr lang="en-US" sz="1800" i="1" dirty="0"/>
              <a:t>new headache with the characteristics of a primary headache disorder</a:t>
            </a:r>
            <a:r>
              <a:rPr lang="en-US" sz="1800" dirty="0"/>
              <a:t> </a:t>
            </a:r>
            <a:br>
              <a:rPr lang="en-US" sz="1800" dirty="0"/>
            </a:br>
            <a:r>
              <a:rPr lang="en-US" sz="1800" dirty="0"/>
              <a:t>occurs for the first time in close temporal relation to another disorder known to cause headache, or fulfils other criteria for causation by that disorder, the new headache is </a:t>
            </a:r>
            <a:br>
              <a:rPr lang="en-US" sz="1800" dirty="0"/>
            </a:br>
            <a:r>
              <a:rPr lang="en-US" sz="1800" dirty="0"/>
              <a:t>coded as a secondary headache attributed to the causative disorder.</a:t>
            </a:r>
          </a:p>
          <a:p>
            <a:pPr marL="0" indent="0">
              <a:buNone/>
            </a:pPr>
            <a:r>
              <a:rPr lang="en-US" sz="1800" dirty="0"/>
              <a:t>2) When a </a:t>
            </a:r>
            <a:r>
              <a:rPr lang="en-US" sz="1800" i="1" dirty="0"/>
              <a:t>pre-existing episodic primary headache disorder </a:t>
            </a:r>
            <a:r>
              <a:rPr lang="en-US" sz="1800" dirty="0"/>
              <a:t>becomes </a:t>
            </a:r>
            <a:r>
              <a:rPr lang="en-US" sz="1800" i="1" dirty="0"/>
              <a:t>chronic</a:t>
            </a:r>
            <a:r>
              <a:rPr lang="en-US" sz="1800" dirty="0"/>
              <a:t> in close </a:t>
            </a:r>
            <a:br>
              <a:rPr lang="en-US" sz="1800" dirty="0"/>
            </a:br>
            <a:r>
              <a:rPr lang="en-US" sz="1800" dirty="0"/>
              <a:t>temporal relation to such a causative disorder, both the initial primary headache </a:t>
            </a:r>
            <a:br>
              <a:rPr lang="en-US" sz="1800" dirty="0"/>
            </a:br>
            <a:r>
              <a:rPr lang="en-US" sz="1800" dirty="0"/>
              <a:t>disorder diagnosis and the secondary diagnosis should be given.</a:t>
            </a:r>
          </a:p>
          <a:p>
            <a:pPr marL="0" indent="0">
              <a:buNone/>
            </a:pPr>
            <a:r>
              <a:rPr lang="en-US" sz="1800" dirty="0"/>
              <a:t>3) When a </a:t>
            </a:r>
            <a:r>
              <a:rPr lang="en-US" sz="1800" i="1" dirty="0"/>
              <a:t>pre-existing primary headache disorder</a:t>
            </a:r>
            <a:r>
              <a:rPr lang="en-US" sz="1800" dirty="0"/>
              <a:t> is made </a:t>
            </a:r>
            <a:r>
              <a:rPr lang="en-US" sz="1800" i="1" dirty="0"/>
              <a:t>significantly worse</a:t>
            </a:r>
            <a:r>
              <a:rPr lang="en-US" sz="1800" dirty="0"/>
              <a:t> (usually </a:t>
            </a:r>
            <a:br>
              <a:rPr lang="en-US" sz="1800" dirty="0"/>
            </a:br>
            <a:r>
              <a:rPr lang="en-US" sz="1800" dirty="0"/>
              <a:t>meaning a two-fold or greater increase in frequency and/or severity) in close temporal relation to such a causative disorder, both the initial primary headache disorder</a:t>
            </a:r>
            <a:br>
              <a:rPr lang="en-US" sz="1800" dirty="0"/>
            </a:br>
            <a:r>
              <a:rPr lang="en-US" sz="1800" dirty="0"/>
              <a:t>diagnosis and the secondary diagnosis should be given, provided that there is good </a:t>
            </a:r>
            <a:br>
              <a:rPr lang="en-US" sz="1800" dirty="0"/>
            </a:br>
            <a:r>
              <a:rPr lang="en-US" sz="1800" dirty="0"/>
              <a:t>evidence that the disorder can cause headache.</a:t>
            </a:r>
          </a:p>
        </p:txBody>
      </p:sp>
      <p:sp>
        <p:nvSpPr>
          <p:cNvPr id="11" name="Rectangle 2"/>
          <p:cNvSpPr>
            <a:spLocks noGrp="1" noChangeArrowheads="1"/>
          </p:cNvSpPr>
          <p:nvPr>
            <p:ph type="title"/>
          </p:nvPr>
        </p:nvSpPr>
        <p:spPr>
          <a:xfrm>
            <a:off x="342898" y="1"/>
            <a:ext cx="8405815" cy="971550"/>
          </a:xfrm>
        </p:spPr>
        <p:txBody>
          <a:bodyPr vert="horz" lIns="91440" tIns="45720" rIns="91440" bIns="45720" rtlCol="0" anchor="ctr">
            <a:normAutofit/>
          </a:bodyPr>
          <a:lstStyle/>
          <a:p>
            <a:pPr algn="ctr">
              <a:spcAft>
                <a:spcPts val="1200"/>
              </a:spcAft>
            </a:pPr>
            <a:r>
              <a:rPr lang="en-US" sz="3600" b="1" dirty="0">
                <a:solidFill>
                  <a:schemeClr val="accent1">
                    <a:lumMod val="50000"/>
                  </a:schemeClr>
                </a:solidFill>
                <a:latin typeface="Calibri" panose="020F0502020204030204"/>
                <a:cs typeface="+mn-cs"/>
              </a:rPr>
              <a:t>Primary or secondary headache or both?</a:t>
            </a:r>
          </a:p>
        </p:txBody>
      </p:sp>
      <p:sp>
        <p:nvSpPr>
          <p:cNvPr id="12" name="TextBox 7">
            <a:extLst>
              <a:ext uri="{FF2B5EF4-FFF2-40B4-BE49-F238E27FC236}">
                <a16:creationId xmlns:a16="http://schemas.microsoft.com/office/drawing/2014/main" id="{E4E0C531-7327-43D2-B15A-F2DBB8CFEF5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81170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PART 2: the secondary headaches</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0" lvl="0" indent="0" fontAlgn="base">
              <a:buNone/>
            </a:pPr>
            <a:r>
              <a:rPr lang="en-US" altLang="ko-KR" sz="2400" b="1" i="1" dirty="0"/>
              <a:t>General rules</a:t>
            </a:r>
            <a:r>
              <a:rPr lang="en-US" altLang="ko-KR" sz="2400" dirty="0"/>
              <a:t> </a:t>
            </a:r>
          </a:p>
          <a:p>
            <a:r>
              <a:rPr lang="en-US" altLang="ko-KR" sz="2400" dirty="0"/>
              <a:t>When a </a:t>
            </a:r>
            <a:r>
              <a:rPr lang="en-US" altLang="ko-KR" sz="2400" i="1" dirty="0">
                <a:solidFill>
                  <a:srgbClr val="0000FF"/>
                </a:solidFill>
              </a:rPr>
              <a:t>new headache</a:t>
            </a:r>
            <a:r>
              <a:rPr lang="en-US" altLang="ko-KR" sz="2400" dirty="0"/>
              <a:t> occurs </a:t>
            </a:r>
            <a:r>
              <a:rPr lang="en-US" altLang="ko-KR" sz="2400" u="sng" dirty="0">
                <a:solidFill>
                  <a:srgbClr val="0000FF"/>
                </a:solidFill>
              </a:rPr>
              <a:t>for the first time in close temporal relation to </a:t>
            </a:r>
            <a:r>
              <a:rPr lang="en-US" altLang="ko-KR" sz="2400" dirty="0"/>
              <a:t>another disorder that is known to cause headache, or fulfils other criteria for causation by that disorder, the new headache is coded as a “secondary headache attributed to the causative disorder”. </a:t>
            </a:r>
          </a:p>
          <a:p>
            <a:r>
              <a:rPr lang="en-US" altLang="ko-KR" sz="2400" dirty="0"/>
              <a:t>When a </a:t>
            </a:r>
            <a:r>
              <a:rPr lang="en-US" altLang="ko-KR" sz="2400" i="1" dirty="0">
                <a:solidFill>
                  <a:srgbClr val="0000FF"/>
                </a:solidFill>
              </a:rPr>
              <a:t>pre-existing</a:t>
            </a:r>
            <a:r>
              <a:rPr lang="en-US" altLang="ko-KR" sz="2400" dirty="0"/>
              <a:t> primary headache becomes </a:t>
            </a:r>
            <a:r>
              <a:rPr lang="en-US" altLang="ko-KR" sz="2400" i="1" dirty="0">
                <a:solidFill>
                  <a:srgbClr val="0000FF"/>
                </a:solidFill>
              </a:rPr>
              <a:t>chronic</a:t>
            </a:r>
            <a:r>
              <a:rPr lang="en-US" altLang="ko-KR" sz="2400" dirty="0"/>
              <a:t> or is made </a:t>
            </a:r>
            <a:r>
              <a:rPr lang="en-US" altLang="ko-KR" sz="2400" i="1" dirty="0">
                <a:solidFill>
                  <a:srgbClr val="0000FF"/>
                </a:solidFill>
              </a:rPr>
              <a:t>significantly worse</a:t>
            </a:r>
            <a:r>
              <a:rPr lang="en-US" altLang="ko-KR" sz="2400" dirty="0">
                <a:solidFill>
                  <a:srgbClr val="0000FF"/>
                </a:solidFill>
              </a:rPr>
              <a:t> </a:t>
            </a:r>
            <a:r>
              <a:rPr lang="en-US" altLang="ko-KR" sz="2400" dirty="0"/>
              <a:t>(a two-fold or greater increase in frequency and/or severity) </a:t>
            </a:r>
            <a:r>
              <a:rPr lang="en-US" altLang="ko-KR" sz="2400" u="sng" dirty="0">
                <a:solidFill>
                  <a:srgbClr val="0000FF"/>
                </a:solidFill>
              </a:rPr>
              <a:t>in close temporal relation to </a:t>
            </a:r>
            <a:r>
              <a:rPr lang="en-US" altLang="ko-KR" sz="2400" dirty="0"/>
              <a:t>a causative disorder, both the primary and the secondary headache diagnoses should be given.</a:t>
            </a:r>
          </a:p>
          <a:p>
            <a:r>
              <a:rPr lang="en-US" altLang="ko-KR" sz="2400" dirty="0"/>
              <a:t>There should be a good evidence that the disorder can cause headache.</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180018D-0CC0-4842-A6EA-F3AD98662D33}"/>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489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a:bodyPr>
          <a:lstStyle/>
          <a:p>
            <a:pPr algn="ctr"/>
            <a:r>
              <a:rPr lang="en-US" altLang="ko-KR" sz="3600" b="1" dirty="0">
                <a:solidFill>
                  <a:schemeClr val="accent1">
                    <a:lumMod val="50000"/>
                  </a:schemeClr>
                </a:solidFill>
                <a:latin typeface="Calibri" panose="020F0502020204030204"/>
                <a:cs typeface="+mn-cs"/>
              </a:rPr>
              <a:t>PART 2: the secondary headaches</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047749"/>
            <a:ext cx="8486775" cy="5202347"/>
          </a:xfrm>
        </p:spPr>
        <p:txBody>
          <a:bodyPr>
            <a:noAutofit/>
          </a:bodyPr>
          <a:lstStyle/>
          <a:p>
            <a:pPr marL="0" lvl="0" indent="0" fontAlgn="base">
              <a:lnSpc>
                <a:spcPct val="80000"/>
              </a:lnSpc>
              <a:buNone/>
            </a:pPr>
            <a:r>
              <a:rPr lang="en-US" altLang="ko-KR" sz="2400" b="1" i="1" dirty="0"/>
              <a:t>General Diagnostic Criteria</a:t>
            </a:r>
            <a:endParaRPr lang="en-US" altLang="ko-KR" sz="2400" dirty="0"/>
          </a:p>
          <a:p>
            <a:pPr marL="514350" indent="-514350">
              <a:lnSpc>
                <a:spcPct val="80000"/>
              </a:lnSpc>
              <a:buFont typeface="+mj-lt"/>
              <a:buAutoNum type="alphaUcPeriod"/>
            </a:pPr>
            <a:r>
              <a:rPr lang="en-US" altLang="ko-KR" sz="2400" dirty="0">
                <a:solidFill>
                  <a:srgbClr val="333333"/>
                </a:solidFill>
              </a:rPr>
              <a:t>Any headache fulfilling criterion C</a:t>
            </a:r>
          </a:p>
          <a:p>
            <a:pPr marL="514350" indent="-514350">
              <a:lnSpc>
                <a:spcPct val="80000"/>
              </a:lnSpc>
              <a:buFont typeface="+mj-lt"/>
              <a:buAutoNum type="alphaUcPeriod"/>
            </a:pPr>
            <a:r>
              <a:rPr lang="en-US" altLang="ko-KR" sz="2400" dirty="0">
                <a:solidFill>
                  <a:srgbClr val="333333"/>
                </a:solidFill>
              </a:rPr>
              <a:t>Another disorder scientifically documented to be able to cause headache has been diagnosed</a:t>
            </a:r>
            <a:r>
              <a:rPr lang="en-US" altLang="ko-KR" sz="2400" baseline="30000" dirty="0">
                <a:solidFill>
                  <a:srgbClr val="333333"/>
                </a:solidFill>
              </a:rPr>
              <a:t>1</a:t>
            </a:r>
          </a:p>
          <a:p>
            <a:pPr marL="514350" indent="-514350">
              <a:lnSpc>
                <a:spcPct val="80000"/>
              </a:lnSpc>
              <a:buFont typeface="+mj-lt"/>
              <a:buAutoNum type="alphaUcPeriod"/>
            </a:pPr>
            <a:r>
              <a:rPr lang="en-US" altLang="ko-KR" sz="2400" dirty="0">
                <a:solidFill>
                  <a:srgbClr val="333333"/>
                </a:solidFill>
              </a:rPr>
              <a:t>Evidence of causation demonstrated by at least two of the following</a:t>
            </a:r>
            <a:r>
              <a:rPr lang="en-US" altLang="ko-KR" sz="2400" baseline="30000" dirty="0">
                <a:solidFill>
                  <a:srgbClr val="333333"/>
                </a:solidFill>
              </a:rPr>
              <a:t>2</a:t>
            </a:r>
            <a:r>
              <a:rPr lang="en-US" altLang="ko-KR" sz="2400" dirty="0">
                <a:solidFill>
                  <a:srgbClr val="333333"/>
                </a:solidFill>
              </a:rPr>
              <a:t>:</a:t>
            </a:r>
          </a:p>
          <a:p>
            <a:pPr marL="914400" lvl="1" indent="-457200">
              <a:lnSpc>
                <a:spcPct val="80000"/>
              </a:lnSpc>
              <a:buFont typeface="+mj-lt"/>
              <a:buAutoNum type="arabicPeriod"/>
            </a:pPr>
            <a:r>
              <a:rPr lang="en-US" altLang="ko-KR" sz="2000" dirty="0">
                <a:solidFill>
                  <a:srgbClr val="333333"/>
                </a:solidFill>
              </a:rPr>
              <a:t>headache has developed in temporal relation to the onset of the presumed causative disorder</a:t>
            </a:r>
          </a:p>
          <a:p>
            <a:pPr marL="914400" lvl="1" indent="-457200">
              <a:lnSpc>
                <a:spcPct val="80000"/>
              </a:lnSpc>
              <a:buFont typeface="+mj-lt"/>
              <a:buAutoNum type="arabicPeriod"/>
            </a:pPr>
            <a:r>
              <a:rPr lang="en-US" altLang="ko-KR" sz="2000" dirty="0">
                <a:solidFill>
                  <a:srgbClr val="333333"/>
                </a:solidFill>
              </a:rPr>
              <a:t>either or both of the following:</a:t>
            </a:r>
          </a:p>
          <a:p>
            <a:pPr marL="1371600" lvl="2" indent="-457200">
              <a:lnSpc>
                <a:spcPct val="80000"/>
              </a:lnSpc>
              <a:buFont typeface="+mj-lt"/>
              <a:buAutoNum type="alphaLcPeriod"/>
            </a:pPr>
            <a:r>
              <a:rPr lang="en-US" altLang="ko-KR" sz="1800" dirty="0">
                <a:solidFill>
                  <a:srgbClr val="333333"/>
                </a:solidFill>
              </a:rPr>
              <a:t>headache has significantly worsened in parallel with worsening of the presumed causative disorder</a:t>
            </a:r>
          </a:p>
          <a:p>
            <a:pPr marL="1371600" lvl="2" indent="-457200">
              <a:lnSpc>
                <a:spcPct val="80000"/>
              </a:lnSpc>
              <a:buFont typeface="+mj-lt"/>
              <a:buAutoNum type="alphaLcPeriod"/>
            </a:pPr>
            <a:r>
              <a:rPr lang="en-US" altLang="ko-KR" sz="1800" dirty="0">
                <a:solidFill>
                  <a:srgbClr val="333333"/>
                </a:solidFill>
              </a:rPr>
              <a:t>headache has significantly improved in parallel with improvement of the presumed causative disorder</a:t>
            </a:r>
          </a:p>
          <a:p>
            <a:pPr marL="914400" lvl="1" indent="-457200">
              <a:lnSpc>
                <a:spcPct val="80000"/>
              </a:lnSpc>
              <a:buFont typeface="+mj-lt"/>
              <a:buAutoNum type="arabicPeriod"/>
            </a:pPr>
            <a:r>
              <a:rPr lang="en-US" altLang="ko-KR" sz="2000" dirty="0">
                <a:solidFill>
                  <a:srgbClr val="333333"/>
                </a:solidFill>
              </a:rPr>
              <a:t>headache has characteristics typical for the causative disorder</a:t>
            </a:r>
            <a:r>
              <a:rPr lang="en-US" altLang="ko-KR" sz="2000" baseline="30000" dirty="0">
                <a:solidFill>
                  <a:srgbClr val="333333"/>
                </a:solidFill>
              </a:rPr>
              <a:t>3</a:t>
            </a:r>
            <a:endParaRPr lang="en-US" altLang="ko-KR" sz="2000" dirty="0">
              <a:solidFill>
                <a:srgbClr val="333333"/>
              </a:solidFill>
            </a:endParaRPr>
          </a:p>
          <a:p>
            <a:pPr marL="914400" lvl="1" indent="-457200">
              <a:lnSpc>
                <a:spcPct val="80000"/>
              </a:lnSpc>
              <a:buFont typeface="+mj-lt"/>
              <a:buAutoNum type="arabicPeriod"/>
            </a:pPr>
            <a:r>
              <a:rPr lang="en-US" altLang="ko-KR" sz="2000" dirty="0">
                <a:solidFill>
                  <a:srgbClr val="333333"/>
                </a:solidFill>
              </a:rPr>
              <a:t>other evidence exists of causation</a:t>
            </a:r>
            <a:r>
              <a:rPr lang="en-US" altLang="ko-KR" sz="2000" baseline="30000" dirty="0">
                <a:solidFill>
                  <a:srgbClr val="333333"/>
                </a:solidFill>
              </a:rPr>
              <a:t>4</a:t>
            </a:r>
            <a:endParaRPr lang="en-US" altLang="ko-KR" sz="2000" dirty="0">
              <a:solidFill>
                <a:srgbClr val="333333"/>
              </a:solidFill>
            </a:endParaRPr>
          </a:p>
          <a:p>
            <a:pPr marL="514350" indent="-514350">
              <a:lnSpc>
                <a:spcPct val="80000"/>
              </a:lnSpc>
              <a:buFont typeface="+mj-lt"/>
              <a:buAutoNum type="alphaUcPeriod"/>
            </a:pPr>
            <a:r>
              <a:rPr lang="en-US" altLang="ko-KR" sz="2400" dirty="0">
                <a:solidFill>
                  <a:srgbClr val="333333"/>
                </a:solidFill>
              </a:rPr>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6A534C-9090-46D5-9466-CC48180C4EA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2829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2437"/>
            <a:ext cx="7886700" cy="939113"/>
          </a:xfrm>
        </p:spPr>
        <p:txBody>
          <a:bodyPr>
            <a:normAutofit fontScale="90000"/>
          </a:bodyPr>
          <a:lstStyle/>
          <a:p>
            <a:pPr algn="ctr"/>
            <a:r>
              <a:rPr lang="en-US" altLang="ko-KR" sz="3600" b="1" dirty="0">
                <a:solidFill>
                  <a:schemeClr val="accent1">
                    <a:lumMod val="50000"/>
                  </a:schemeClr>
                </a:solidFill>
                <a:latin typeface="Calibri" panose="020F0502020204030204"/>
              </a:rPr>
              <a:t>5. Headache attributed to trauma or injury to the head and/or neck</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990600" indent="-504825">
              <a:buNone/>
            </a:pPr>
            <a:r>
              <a:rPr lang="en-US" altLang="ko-KR" sz="2400" dirty="0"/>
              <a:t>5.1 Acute headache attributed to traumatic injury to the head</a:t>
            </a:r>
          </a:p>
          <a:p>
            <a:pPr marL="990600" indent="-504825">
              <a:buNone/>
            </a:pPr>
            <a:r>
              <a:rPr lang="en-US" altLang="ko-KR" sz="2400" dirty="0"/>
              <a:t>5.2 Persistent headache attributed to traumatic injury to the head</a:t>
            </a:r>
          </a:p>
          <a:p>
            <a:pPr marL="990600" indent="-504825">
              <a:buNone/>
            </a:pPr>
            <a:r>
              <a:rPr lang="en-US" altLang="ko-KR" sz="2400" dirty="0"/>
              <a:t>5.3 Acute headache attributed to whiplash</a:t>
            </a:r>
          </a:p>
          <a:p>
            <a:pPr marL="990600" indent="-504825">
              <a:buNone/>
            </a:pPr>
            <a:r>
              <a:rPr lang="en-US" altLang="ko-KR" sz="2400" dirty="0"/>
              <a:t>5.4 Persistent headache attributed to whiplash</a:t>
            </a:r>
          </a:p>
          <a:p>
            <a:pPr marL="990600" indent="-504825">
              <a:buNone/>
            </a:pPr>
            <a:r>
              <a:rPr lang="en-US" altLang="ko-KR" sz="2400" dirty="0"/>
              <a:t>5.5 Acute headache attributed to craniotomy</a:t>
            </a:r>
          </a:p>
          <a:p>
            <a:pPr marL="990600" indent="-504825">
              <a:buNone/>
            </a:pPr>
            <a:r>
              <a:rPr lang="en-US" altLang="ko-KR" sz="2400" dirty="0"/>
              <a:t>5.6 Persistent headache attributed to craniotomy</a:t>
            </a:r>
            <a:endParaRPr lang="en-US" altLang="ko-KR" sz="2400" dirty="0">
              <a:solidFill>
                <a:srgbClr val="333333"/>
              </a:solidFill>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847C4D-FB06-480F-86D6-0120669497E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2274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2437"/>
            <a:ext cx="7886700" cy="939113"/>
          </a:xfrm>
        </p:spPr>
        <p:txBody>
          <a:bodyPr>
            <a:normAutofit fontScale="90000"/>
          </a:bodyPr>
          <a:lstStyle/>
          <a:p>
            <a:pPr algn="ctr"/>
            <a:r>
              <a:rPr lang="en-US" altLang="ko-KR" sz="3600" b="1" dirty="0">
                <a:solidFill>
                  <a:schemeClr val="accent1">
                    <a:lumMod val="50000"/>
                  </a:schemeClr>
                </a:solidFill>
                <a:latin typeface="Calibri" panose="020F0502020204030204"/>
              </a:rPr>
              <a:t>5. Headache attributed to trauma or injury to the head and/or neck</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0" indent="0" fontAlgn="base">
              <a:buNone/>
            </a:pPr>
            <a:r>
              <a:rPr lang="en-US" altLang="ko-KR" sz="2400" b="1" i="1" dirty="0"/>
              <a:t>Introduction</a:t>
            </a:r>
            <a:endParaRPr lang="en-US" altLang="ko-KR" sz="2400" dirty="0"/>
          </a:p>
          <a:p>
            <a:r>
              <a:rPr lang="en-US" altLang="ko-KR" sz="2400" dirty="0"/>
              <a:t>During the first 3 months from onset they are considered </a:t>
            </a:r>
            <a:r>
              <a:rPr lang="en-US" altLang="ko-KR" sz="2400" i="1" dirty="0">
                <a:solidFill>
                  <a:srgbClr val="0000FF"/>
                </a:solidFill>
              </a:rPr>
              <a:t>acute</a:t>
            </a:r>
            <a:r>
              <a:rPr lang="en-US" altLang="ko-KR" sz="2400" dirty="0"/>
              <a:t>; if they continue beyond that period they are designated </a:t>
            </a:r>
            <a:r>
              <a:rPr lang="en-US" altLang="ko-KR" sz="2400" i="1" dirty="0">
                <a:solidFill>
                  <a:srgbClr val="0000FF"/>
                </a:solidFill>
              </a:rPr>
              <a:t>persistent</a:t>
            </a:r>
            <a:r>
              <a:rPr lang="en-US" altLang="ko-KR" sz="2400" i="1" dirty="0"/>
              <a:t> (</a:t>
            </a:r>
            <a:r>
              <a:rPr lang="en-US" altLang="ko-KR" sz="2400" dirty="0"/>
              <a:t>adopted in place of </a:t>
            </a:r>
            <a:r>
              <a:rPr lang="en-US" altLang="ko-KR" sz="2400" i="1" dirty="0"/>
              <a:t>chronic)</a:t>
            </a:r>
            <a:r>
              <a:rPr lang="en-US" altLang="ko-KR" sz="2400" dirty="0"/>
              <a:t>.</a:t>
            </a:r>
          </a:p>
          <a:p>
            <a:r>
              <a:rPr lang="en-US" altLang="ko-KR" sz="2400" dirty="0"/>
              <a:t>Headache must be </a:t>
            </a:r>
            <a:r>
              <a:rPr lang="en-US" altLang="ko-KR" sz="2400" i="1" dirty="0">
                <a:solidFill>
                  <a:srgbClr val="0000FF"/>
                </a:solidFill>
              </a:rPr>
              <a:t>reported</a:t>
            </a:r>
            <a:r>
              <a:rPr lang="en-US" altLang="ko-KR" sz="2400" dirty="0"/>
              <a:t> to have developed </a:t>
            </a:r>
            <a:r>
              <a:rPr lang="en-US" altLang="ko-KR" sz="2400" dirty="0">
                <a:solidFill>
                  <a:srgbClr val="0000FF"/>
                </a:solidFill>
              </a:rPr>
              <a:t>within 7 days </a:t>
            </a:r>
            <a:r>
              <a:rPr lang="en-US" altLang="ko-KR" sz="2400" dirty="0"/>
              <a:t>following trauma or injury, or within 7 days after regaining consciousness and/or within 7 days after recovering the ability to sense and report pain. </a:t>
            </a:r>
            <a:endParaRPr lang="en-US" altLang="ko-KR" sz="2400" dirty="0">
              <a:solidFill>
                <a:srgbClr val="333333"/>
              </a:solidFill>
            </a:endParaRP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C9D7967-A072-4E5C-B41F-E153517CEEA4}"/>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04216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2437"/>
            <a:ext cx="7886700" cy="939113"/>
          </a:xfrm>
        </p:spPr>
        <p:txBody>
          <a:bodyPr>
            <a:normAutofit fontScale="90000"/>
          </a:bodyPr>
          <a:lstStyle/>
          <a:p>
            <a:pPr algn="ctr"/>
            <a:r>
              <a:rPr lang="en-US" altLang="ko-KR" sz="3600" b="1" dirty="0">
                <a:solidFill>
                  <a:schemeClr val="accent1">
                    <a:lumMod val="50000"/>
                  </a:schemeClr>
                </a:solidFill>
                <a:latin typeface="Calibri" panose="020F0502020204030204"/>
              </a:rPr>
              <a:t>5.1 Acute headache attributed to traumatic injury to the head</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047750"/>
            <a:ext cx="8486775" cy="5035195"/>
          </a:xfrm>
        </p:spPr>
        <p:txBody>
          <a:bodyPr>
            <a:noAutofit/>
          </a:bodyPr>
          <a:lstStyle/>
          <a:p>
            <a:pPr marL="0" lvl="0" indent="0" fontAlgn="base">
              <a:lnSpc>
                <a:spcPct val="80000"/>
              </a:lnSpc>
              <a:buNone/>
            </a:pPr>
            <a:r>
              <a:rPr lang="en-US" altLang="ko-KR" sz="2400" b="1" i="1" dirty="0"/>
              <a:t>Diagnostic Criteria</a:t>
            </a:r>
            <a:endParaRPr lang="en-US" altLang="ko-KR" sz="2400" dirty="0"/>
          </a:p>
          <a:p>
            <a:pPr marL="514350" indent="-514350">
              <a:lnSpc>
                <a:spcPct val="80000"/>
              </a:lnSpc>
              <a:buFont typeface="+mj-lt"/>
              <a:buAutoNum type="alphaUcPeriod"/>
            </a:pPr>
            <a:r>
              <a:rPr lang="en-US" altLang="ko-KR" sz="2400" dirty="0"/>
              <a:t>Any headache fulfilling criteria C and D</a:t>
            </a:r>
          </a:p>
          <a:p>
            <a:pPr marL="514350" indent="-514350">
              <a:lnSpc>
                <a:spcPct val="80000"/>
              </a:lnSpc>
              <a:buFont typeface="+mj-lt"/>
              <a:buAutoNum type="alphaUcPeriod"/>
            </a:pPr>
            <a:r>
              <a:rPr lang="en-US" altLang="ko-KR" sz="2400" dirty="0"/>
              <a:t>Traumatic injury to the head has occurred</a:t>
            </a:r>
          </a:p>
          <a:p>
            <a:pPr marL="514350" indent="-514350">
              <a:lnSpc>
                <a:spcPct val="80000"/>
              </a:lnSpc>
              <a:buFont typeface="+mj-lt"/>
              <a:buAutoNum type="alphaUcPeriod"/>
            </a:pPr>
            <a:r>
              <a:rPr lang="en-US" altLang="ko-KR" sz="2400" dirty="0"/>
              <a:t>Headache is reported to have developed within 7 days after one of the following:</a:t>
            </a:r>
          </a:p>
          <a:p>
            <a:pPr marL="914400" lvl="1" indent="-457200">
              <a:lnSpc>
                <a:spcPct val="80000"/>
              </a:lnSpc>
              <a:buFont typeface="+mj-lt"/>
              <a:buAutoNum type="arabicPeriod"/>
            </a:pPr>
            <a:r>
              <a:rPr lang="en-US" altLang="ko-KR" sz="2000" dirty="0"/>
              <a:t>the injury to the head</a:t>
            </a:r>
          </a:p>
          <a:p>
            <a:pPr marL="914400" lvl="1" indent="-457200">
              <a:lnSpc>
                <a:spcPct val="80000"/>
              </a:lnSpc>
              <a:buFont typeface="+mj-lt"/>
              <a:buAutoNum type="arabicPeriod"/>
            </a:pPr>
            <a:r>
              <a:rPr lang="en-US" altLang="ko-KR" sz="2000" dirty="0"/>
              <a:t>regaining of consciousness following the injury to the head</a:t>
            </a:r>
          </a:p>
          <a:p>
            <a:pPr marL="914400" lvl="1" indent="-457200">
              <a:lnSpc>
                <a:spcPct val="80000"/>
              </a:lnSpc>
              <a:buFont typeface="+mj-lt"/>
              <a:buAutoNum type="arabicPeriod"/>
            </a:pPr>
            <a:r>
              <a:rPr lang="en-US" altLang="ko-KR" sz="2000" dirty="0"/>
              <a:t>discontinuation of medication(s) impairing ability to sense or report headache following the injury to the head</a:t>
            </a:r>
          </a:p>
          <a:p>
            <a:pPr marL="514350" indent="-514350">
              <a:lnSpc>
                <a:spcPct val="80000"/>
              </a:lnSpc>
              <a:buFont typeface="+mj-lt"/>
              <a:buAutoNum type="alphaUcPeriod"/>
            </a:pPr>
            <a:r>
              <a:rPr lang="en-US" altLang="ko-KR" sz="2400" dirty="0"/>
              <a:t>Either of the following:</a:t>
            </a:r>
          </a:p>
          <a:p>
            <a:pPr marL="914400" lvl="1" indent="-457200">
              <a:lnSpc>
                <a:spcPct val="80000"/>
              </a:lnSpc>
              <a:buFont typeface="+mj-lt"/>
              <a:buAutoNum type="arabicPeriod"/>
            </a:pPr>
            <a:r>
              <a:rPr lang="en-US" altLang="ko-KR" sz="2000" dirty="0"/>
              <a:t>headache has resolved within 3 months after its onset</a:t>
            </a:r>
          </a:p>
          <a:p>
            <a:pPr marL="914400" lvl="1" indent="-457200">
              <a:lnSpc>
                <a:spcPct val="80000"/>
              </a:lnSpc>
              <a:buFont typeface="+mj-lt"/>
              <a:buAutoNum type="arabicPeriod"/>
            </a:pPr>
            <a:r>
              <a:rPr lang="en-US" altLang="ko-KR" sz="2000" dirty="0"/>
              <a:t>headache has not yet resolved but 3 months have not yet passed since its onset</a:t>
            </a:r>
          </a:p>
          <a:p>
            <a:pPr marL="514350" indent="-514350">
              <a:lnSpc>
                <a:spcPct val="80000"/>
              </a:lnSpc>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E97D63-48B5-4410-9D04-1ACD1919E9A0}"/>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1514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2437"/>
            <a:ext cx="7886700" cy="939113"/>
          </a:xfrm>
        </p:spPr>
        <p:txBody>
          <a:bodyPr>
            <a:normAutofit fontScale="90000"/>
          </a:bodyPr>
          <a:lstStyle/>
          <a:p>
            <a:pPr algn="ctr"/>
            <a:r>
              <a:rPr lang="en-US" altLang="ko-KR" sz="3600" b="1" dirty="0">
                <a:solidFill>
                  <a:schemeClr val="accent1">
                    <a:lumMod val="50000"/>
                  </a:schemeClr>
                </a:solidFill>
                <a:latin typeface="Calibri" panose="020F0502020204030204"/>
              </a:rPr>
              <a:t>5.2 Persistent headache attributed to traumatic injury to the head</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0" lvl="0" indent="0" fontAlgn="base">
              <a:buNone/>
            </a:pPr>
            <a:r>
              <a:rPr lang="en-US" altLang="ko-KR" sz="2400" b="1" i="1" dirty="0"/>
              <a:t>Diagnostic Criteria</a:t>
            </a:r>
            <a:endParaRPr lang="en-US" altLang="ko-KR" sz="2400" dirty="0"/>
          </a:p>
          <a:p>
            <a:pPr marL="514350" indent="-514350">
              <a:buFont typeface="+mj-lt"/>
              <a:buAutoNum type="alphaUcPeriod"/>
            </a:pPr>
            <a:r>
              <a:rPr lang="en-US" altLang="ko-KR" sz="2400" dirty="0"/>
              <a:t>Any headache fulfilling criteria C and D</a:t>
            </a:r>
          </a:p>
          <a:p>
            <a:pPr marL="514350" indent="-514350">
              <a:buFont typeface="+mj-lt"/>
              <a:buAutoNum type="alphaUcPeriod"/>
            </a:pPr>
            <a:r>
              <a:rPr lang="en-US" altLang="ko-KR" sz="2400" dirty="0"/>
              <a:t>Traumatic injury to the head has occurred</a:t>
            </a:r>
          </a:p>
          <a:p>
            <a:pPr marL="514350" indent="-514350">
              <a:buFont typeface="+mj-lt"/>
              <a:buAutoNum type="alphaUcPeriod"/>
            </a:pPr>
            <a:r>
              <a:rPr lang="en-US" altLang="ko-KR" sz="2400" dirty="0"/>
              <a:t>Headache is reported to have developed within 7 days after one of the following:</a:t>
            </a:r>
          </a:p>
          <a:p>
            <a:pPr marL="914400" lvl="1" indent="-457200">
              <a:buFont typeface="+mj-lt"/>
              <a:buAutoNum type="arabicPeriod"/>
            </a:pPr>
            <a:r>
              <a:rPr lang="en-US" altLang="ko-KR" sz="2000" dirty="0"/>
              <a:t>the injury to the head</a:t>
            </a:r>
          </a:p>
          <a:p>
            <a:pPr marL="914400" lvl="1" indent="-457200">
              <a:buFont typeface="+mj-lt"/>
              <a:buAutoNum type="arabicPeriod"/>
            </a:pPr>
            <a:r>
              <a:rPr lang="en-US" altLang="ko-KR" sz="2000" dirty="0"/>
              <a:t>regaining of consciousness following the injury to the head</a:t>
            </a:r>
          </a:p>
          <a:p>
            <a:pPr marL="914400" lvl="1" indent="-457200">
              <a:buFont typeface="+mj-lt"/>
              <a:buAutoNum type="arabicPeriod"/>
            </a:pPr>
            <a:r>
              <a:rPr lang="en-US" altLang="ko-KR" sz="2000" dirty="0"/>
              <a:t>discontinuation of medication(s) impairing ability to sense or report headache following the injury to the head</a:t>
            </a:r>
          </a:p>
          <a:p>
            <a:pPr marL="514350" indent="-514350">
              <a:buFont typeface="+mj-lt"/>
              <a:buAutoNum type="alphaUcPeriod"/>
            </a:pPr>
            <a:r>
              <a:rPr lang="en-US" altLang="ko-KR" sz="2400" dirty="0"/>
              <a:t>Headache persists for &gt;3 months after its onset</a:t>
            </a:r>
          </a:p>
          <a:p>
            <a:pPr marL="514350" indent="-514350">
              <a:buFont typeface="+mj-lt"/>
              <a:buAutoNum type="alphaUcPeriod"/>
            </a:pPr>
            <a:r>
              <a:rPr lang="en-US" altLang="ko-KR" sz="2400" dirty="0"/>
              <a:t>Not better accounted for by another ICHD-3 diagnosis</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6F4E81-E5F6-4C95-A0E0-A8B9BB0DE95C}"/>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94874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 Headache attributed to cranial or cervical vascular disorder</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42899" y="1171575"/>
            <a:ext cx="8486775" cy="5035195"/>
          </a:xfrm>
        </p:spPr>
        <p:txBody>
          <a:bodyPr>
            <a:normAutofit/>
          </a:bodyPr>
          <a:lstStyle/>
          <a:p>
            <a:pPr marL="0" lvl="0" indent="0" fontAlgn="base">
              <a:buNone/>
            </a:pPr>
            <a:r>
              <a:rPr lang="en-US" altLang="ko-KR" sz="2400" b="1" i="1" dirty="0"/>
              <a:t>Introduction</a:t>
            </a:r>
            <a:endParaRPr lang="en-US" altLang="ko-KR" sz="2400" dirty="0"/>
          </a:p>
          <a:p>
            <a:r>
              <a:rPr lang="en-US" altLang="ko-KR" sz="2400" dirty="0"/>
              <a:t>The diagnosis of headache and its causal link is easy in most of the vascular conditions listed here because the headache presents both </a:t>
            </a:r>
            <a:r>
              <a:rPr lang="en-US" altLang="ko-KR" sz="2400" u="sng" dirty="0">
                <a:solidFill>
                  <a:srgbClr val="0000FF"/>
                </a:solidFill>
              </a:rPr>
              <a:t>acutely</a:t>
            </a:r>
            <a:r>
              <a:rPr lang="en-US" altLang="ko-KR" sz="2400" dirty="0"/>
              <a:t> and </a:t>
            </a:r>
            <a:r>
              <a:rPr lang="en-US" altLang="ko-KR" sz="2400" u="sng" dirty="0">
                <a:solidFill>
                  <a:srgbClr val="0000FF"/>
                </a:solidFill>
              </a:rPr>
              <a:t>with neurological signs </a:t>
            </a:r>
            <a:r>
              <a:rPr lang="en-US" altLang="ko-KR" sz="2400" dirty="0"/>
              <a:t>and because it often remits rapidly. </a:t>
            </a:r>
          </a:p>
          <a:p>
            <a:r>
              <a:rPr lang="en-US" altLang="ko-KR" sz="2400" dirty="0"/>
              <a:t>Headache can be overshadowed by focal signs and/or disorders of consciousness in many of these conditions. </a:t>
            </a:r>
          </a:p>
          <a:p>
            <a:r>
              <a:rPr lang="en-US" altLang="ko-KR" sz="2400" dirty="0"/>
              <a:t>In some disorders, headache can be an initial warning symptom. It is crucial to recognize the association of headache with these disorders in order to diagnose correctly the underlying vascular disease and start appropriate treatment as early as possible. </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C4DE3-B23C-41FD-9FDD-79DB20BDE951}"/>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425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 Headache attributed to cranial or cervical vascular disorder</a:t>
            </a:r>
            <a:endParaRPr lang="ko-KR" altLang="en-US"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542925" indent="-542925">
              <a:buNone/>
            </a:pPr>
            <a:r>
              <a:rPr lang="en-US" altLang="ko-KR" sz="2400" dirty="0"/>
              <a:t>6.1  Headache attributed to cerebral ischaemic event</a:t>
            </a:r>
          </a:p>
          <a:p>
            <a:pPr marL="542925" indent="-542925">
              <a:buNone/>
            </a:pPr>
            <a:r>
              <a:rPr lang="en-US" altLang="ko-KR" sz="2400" dirty="0"/>
              <a:t>6.2  Headache attributed to non-traumatic intracranial </a:t>
            </a:r>
            <a:r>
              <a:rPr lang="en-US" altLang="ko-KR" sz="2400" dirty="0" err="1"/>
              <a:t>haemorrhage</a:t>
            </a:r>
            <a:endParaRPr lang="ko-KR" altLang="ko-KR" sz="2400" dirty="0"/>
          </a:p>
          <a:p>
            <a:pPr marL="542925" indent="-542925">
              <a:buNone/>
            </a:pPr>
            <a:r>
              <a:rPr lang="en-US" altLang="ko-KR" sz="2400" dirty="0"/>
              <a:t>6.3  Headache attributed to unruptured vascular malformation</a:t>
            </a:r>
            <a:endParaRPr lang="ko-KR" altLang="ko-KR" sz="2400" dirty="0"/>
          </a:p>
          <a:p>
            <a:pPr marL="542925" indent="-542925">
              <a:buNone/>
            </a:pPr>
            <a:r>
              <a:rPr lang="en-US" altLang="ko-KR" sz="2400" dirty="0"/>
              <a:t>6.4  Headache attributed to arteritis</a:t>
            </a:r>
            <a:endParaRPr lang="ko-KR" altLang="ko-KR" sz="2400" dirty="0"/>
          </a:p>
          <a:p>
            <a:pPr marL="542925" indent="-542925">
              <a:buNone/>
            </a:pPr>
            <a:r>
              <a:rPr lang="en-US" altLang="ko-KR" sz="2400" dirty="0"/>
              <a:t>6.5  Headache attributed to cervical carotid or vertebral artery disorder</a:t>
            </a:r>
            <a:endParaRPr lang="ko-KR" altLang="ko-KR" sz="2400" dirty="0"/>
          </a:p>
          <a:p>
            <a:pPr marL="542925" indent="-542925">
              <a:buNone/>
            </a:pPr>
            <a:r>
              <a:rPr lang="en-US" altLang="ko-KR" sz="2400" dirty="0"/>
              <a:t>6.6  Headache attributed to cranial venous disorder</a:t>
            </a:r>
            <a:endParaRPr lang="ko-KR" altLang="ko-KR" sz="2400" dirty="0"/>
          </a:p>
          <a:p>
            <a:pPr marL="542925" indent="-542925">
              <a:buNone/>
            </a:pPr>
            <a:r>
              <a:rPr lang="en-US" altLang="ko-KR" sz="2400" dirty="0"/>
              <a:t>6.7  Headache attributed to other acute intracranial arterial disorder</a:t>
            </a:r>
            <a:endParaRPr lang="ko-KR" altLang="ko-KR" sz="2400" dirty="0"/>
          </a:p>
          <a:p>
            <a:pPr marL="542925" indent="-542925">
              <a:buNone/>
            </a:pPr>
            <a:r>
              <a:rPr lang="en-US" altLang="ko-KR" sz="2400" dirty="0"/>
              <a:t>6.8  Headache and/or migraine-like aura attributed to chronic intracranial vasculopathy</a:t>
            </a:r>
            <a:endParaRPr lang="ko-KR" altLang="ko-KR" sz="2400" dirty="0"/>
          </a:p>
          <a:p>
            <a:pPr marL="542925" indent="-542925">
              <a:buNone/>
            </a:pPr>
            <a:r>
              <a:rPr lang="en-US" altLang="ko-KR" sz="2400" dirty="0"/>
              <a:t>6.9  Headache attributed to pituitary apoplexy</a:t>
            </a:r>
            <a:endParaRPr lang="ko-KR"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8E1C3B-A8A4-4667-96EC-7F7225F4FBBE}"/>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282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6.1  Headache attributed to cerebral ischaemic event</a:t>
            </a: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6.1.1 Headache attributed to ischaemic stroke (cerebral infarction) </a:t>
            </a:r>
          </a:p>
          <a:p>
            <a:pPr marL="809625" indent="-809625">
              <a:buNone/>
            </a:pPr>
            <a:r>
              <a:rPr lang="en-US" altLang="ko-KR" sz="2400" dirty="0"/>
              <a:t>6.1.2 Headache attributed to transient ischaemic attack (TIA)</a:t>
            </a:r>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2E1F11-6821-4389-8B5B-427093EECEA2}"/>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0468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0"/>
            <a:ext cx="7886700" cy="971550"/>
          </a:xfrm>
        </p:spPr>
        <p:txBody>
          <a:bodyPr>
            <a:normAutofit fontScale="90000"/>
          </a:bodyPr>
          <a:lstStyle/>
          <a:p>
            <a:pPr algn="ctr"/>
            <a:r>
              <a:rPr lang="en-US" altLang="ko-KR" sz="3600" b="1" dirty="0">
                <a:solidFill>
                  <a:schemeClr val="accent1">
                    <a:lumMod val="50000"/>
                  </a:schemeClr>
                </a:solidFill>
                <a:latin typeface="Calibri" panose="020F0502020204030204"/>
                <a:cs typeface="+mn-cs"/>
              </a:rPr>
              <a:t>6.2 Headache attributed to non-traumatic intracranial </a:t>
            </a:r>
            <a:r>
              <a:rPr lang="en-US" altLang="ko-KR" sz="3600" b="1" dirty="0" err="1">
                <a:solidFill>
                  <a:schemeClr val="accent1">
                    <a:lumMod val="50000"/>
                  </a:schemeClr>
                </a:solidFill>
                <a:latin typeface="Calibri" panose="020F0502020204030204"/>
                <a:cs typeface="+mn-cs"/>
              </a:rPr>
              <a:t>haemorrhage</a:t>
            </a:r>
            <a:endParaRPr lang="en-US" altLang="ko-KR" sz="3600" b="1" dirty="0">
              <a:solidFill>
                <a:schemeClr val="accent1">
                  <a:lumMod val="50000"/>
                </a:schemeClr>
              </a:solidFill>
              <a:latin typeface="Calibri" panose="020F0502020204030204"/>
              <a:cs typeface="+mn-cs"/>
            </a:endParaRPr>
          </a:p>
        </p:txBody>
      </p:sp>
      <p:sp>
        <p:nvSpPr>
          <p:cNvPr id="5" name="내용 개체 틀 2"/>
          <p:cNvSpPr>
            <a:spLocks noGrp="1"/>
          </p:cNvSpPr>
          <p:nvPr>
            <p:ph idx="1"/>
          </p:nvPr>
        </p:nvSpPr>
        <p:spPr>
          <a:xfrm>
            <a:off x="322730" y="1171575"/>
            <a:ext cx="8721538" cy="5035195"/>
          </a:xfrm>
        </p:spPr>
        <p:txBody>
          <a:bodyPr>
            <a:noAutofit/>
          </a:bodyPr>
          <a:lstStyle/>
          <a:p>
            <a:pPr marL="809625" indent="-809625">
              <a:buNone/>
            </a:pPr>
            <a:endParaRPr lang="en-US" altLang="ko-KR" sz="2400" dirty="0"/>
          </a:p>
          <a:p>
            <a:pPr marL="809625" indent="-809625">
              <a:buNone/>
            </a:pPr>
            <a:r>
              <a:rPr lang="en-US" altLang="ko-KR" sz="2400" dirty="0"/>
              <a:t>6.2.1 Headache attributed to non-traumatic intracerebral </a:t>
            </a:r>
            <a:r>
              <a:rPr lang="en-US" altLang="ko-KR" sz="2400" dirty="0" err="1"/>
              <a:t>haemorrhage</a:t>
            </a:r>
            <a:endParaRPr lang="en-US" altLang="ko-KR" sz="2400" dirty="0"/>
          </a:p>
          <a:p>
            <a:pPr marL="809625" indent="-809625">
              <a:buNone/>
            </a:pPr>
            <a:r>
              <a:rPr lang="en-US" altLang="ko-KR" sz="2400" dirty="0"/>
              <a:t>6.2.2 Acute headache attributed to non-traumatic subarachnoid </a:t>
            </a:r>
            <a:r>
              <a:rPr lang="en-US" altLang="ko-KR" sz="2400" dirty="0" err="1"/>
              <a:t>haemorrhage</a:t>
            </a:r>
            <a:r>
              <a:rPr lang="en-US" altLang="ko-KR" sz="2400" dirty="0"/>
              <a:t> (SAH)</a:t>
            </a:r>
          </a:p>
          <a:p>
            <a:pPr marL="809625" indent="-809625">
              <a:buNone/>
            </a:pPr>
            <a:r>
              <a:rPr lang="en-US" altLang="ko-KR" sz="2400" dirty="0"/>
              <a:t>6.2.3 Acute headache attributed to non-traumatic acute subdural </a:t>
            </a:r>
            <a:r>
              <a:rPr lang="en-US" altLang="ko-KR" sz="2400" dirty="0" err="1"/>
              <a:t>haemorrhage</a:t>
            </a:r>
            <a:r>
              <a:rPr lang="en-US" altLang="ko-KR" sz="2400" dirty="0"/>
              <a:t> (ASDH)</a:t>
            </a:r>
          </a:p>
          <a:p>
            <a:pPr marL="809625" indent="-809625">
              <a:buNone/>
            </a:pPr>
            <a:r>
              <a:rPr lang="en-US" altLang="ko-KR" sz="2400" dirty="0"/>
              <a:t>6.2.4 Persistent headache attributed to past non-traumatic intracranial </a:t>
            </a:r>
            <a:r>
              <a:rPr lang="en-US" altLang="ko-KR" sz="2400" dirty="0" err="1"/>
              <a:t>haemorrhage</a:t>
            </a:r>
            <a:endParaRPr lang="en-US" altLang="ko-KR" sz="2400" dirty="0"/>
          </a:p>
        </p:txBody>
      </p:sp>
      <p:pic>
        <p:nvPicPr>
          <p:cNvPr id="4" name="그림 3">
            <a:extLst>
              <a:ext uri="{FF2B5EF4-FFF2-40B4-BE49-F238E27FC236}">
                <a16:creationId xmlns:a16="http://schemas.microsoft.com/office/drawing/2014/main" id="{8D0E37F1-A686-47D6-AE07-9A9001657D9E}"/>
              </a:ext>
            </a:extLst>
          </p:cNvPr>
          <p:cNvPicPr>
            <a:picLocks noChangeAspect="1"/>
          </p:cNvPicPr>
          <p:nvPr/>
        </p:nvPicPr>
        <p:blipFill>
          <a:blip r:embed="rId2"/>
          <a:stretch>
            <a:fillRect/>
          </a:stretch>
        </p:blipFill>
        <p:spPr>
          <a:xfrm>
            <a:off x="322730" y="6293420"/>
            <a:ext cx="1801906" cy="532143"/>
          </a:xfrm>
          <a:prstGeom prst="rect">
            <a:avLst/>
          </a:prstGeom>
        </p:spPr>
      </p:pic>
      <p:cxnSp>
        <p:nvCxnSpPr>
          <p:cNvPr id="7" name="직선 연결선 6">
            <a:extLst>
              <a:ext uri="{FF2B5EF4-FFF2-40B4-BE49-F238E27FC236}">
                <a16:creationId xmlns:a16="http://schemas.microsoft.com/office/drawing/2014/main" id="{CD5A364A-518E-407B-A057-35E89DD0C378}"/>
              </a:ext>
            </a:extLst>
          </p:cNvPr>
          <p:cNvCxnSpPr>
            <a:cxnSpLocks/>
          </p:cNvCxnSpPr>
          <p:nvPr/>
        </p:nvCxnSpPr>
        <p:spPr>
          <a:xfrm>
            <a:off x="342899" y="971550"/>
            <a:ext cx="84156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1A9E333F-B000-4CFC-AB55-7F60850BBD4A}"/>
              </a:ext>
            </a:extLst>
          </p:cNvPr>
          <p:cNvCxnSpPr>
            <a:cxnSpLocks/>
          </p:cNvCxnSpPr>
          <p:nvPr/>
        </p:nvCxnSpPr>
        <p:spPr>
          <a:xfrm>
            <a:off x="342898" y="6250096"/>
            <a:ext cx="841561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E79AD9-293D-454C-8D3D-E8E89196B84F}"/>
              </a:ext>
            </a:extLst>
          </p:cNvPr>
          <p:cNvSpPr txBox="1"/>
          <p:nvPr/>
        </p:nvSpPr>
        <p:spPr>
          <a:xfrm>
            <a:off x="2151527" y="6404237"/>
            <a:ext cx="6606990" cy="292388"/>
          </a:xfrm>
          <a:prstGeom prst="rect">
            <a:avLst/>
          </a:prstGeom>
          <a:noFill/>
        </p:spPr>
        <p:txBody>
          <a:bodyPr wrap="square" rtlCol="0">
            <a:spAutoFit/>
          </a:bodyPr>
          <a:lstStyle/>
          <a:p>
            <a:pPr algn="r"/>
            <a:r>
              <a:rPr lang="en-US" altLang="ko-KR" sz="1300" dirty="0">
                <a:latin typeface="Calibri" panose="020F0502020204030204" pitchFamily="34" charset="0"/>
                <a:cs typeface="Calibri" panose="020F0502020204030204" pitchFamily="34" charset="0"/>
              </a:rPr>
              <a:t>ICHD</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3.</a:t>
            </a:r>
            <a:r>
              <a:rPr lang="ko-KR" altLang="en-US" sz="1300" dirty="0">
                <a:latin typeface="Calibri" panose="020F0502020204030204" pitchFamily="34" charset="0"/>
                <a:cs typeface="Calibri" panose="020F0502020204030204" pitchFamily="34" charset="0"/>
              </a:rPr>
              <a:t> </a:t>
            </a:r>
            <a:r>
              <a:rPr lang="en-US" altLang="ko-KR" sz="1300" dirty="0">
                <a:latin typeface="Calibri" panose="020F0502020204030204" pitchFamily="34" charset="0"/>
                <a:cs typeface="Calibri" panose="020F0502020204030204" pitchFamily="34" charset="0"/>
              </a:rPr>
              <a:t>Cephalalgia 2018; 38: 1–211. © 2018 International Headache Society</a:t>
            </a:r>
            <a:endParaRPr lang="ko-KR"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08124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사용자 지정 22">
      <a:dk1>
        <a:sysClr val="windowText" lastClr="000000"/>
      </a:dk1>
      <a:lt1>
        <a:sysClr val="window" lastClr="FFFFFF"/>
      </a:lt1>
      <a:dk2>
        <a:srgbClr val="044398"/>
      </a:dk2>
      <a:lt2>
        <a:srgbClr val="5559A3"/>
      </a:lt2>
      <a:accent1>
        <a:srgbClr val="1677BB"/>
      </a:accent1>
      <a:accent2>
        <a:srgbClr val="0092C0"/>
      </a:accent2>
      <a:accent3>
        <a:srgbClr val="03A39F"/>
      </a:accent3>
      <a:accent4>
        <a:srgbClr val="2D9814"/>
      </a:accent4>
      <a:accent5>
        <a:srgbClr val="A9BD28"/>
      </a:accent5>
      <a:accent6>
        <a:srgbClr val="E56D0B"/>
      </a:accent6>
      <a:hlink>
        <a:srgbClr val="C00000"/>
      </a:hlink>
      <a:folHlink>
        <a:srgbClr val="FFC000"/>
      </a:folHlink>
    </a:clrScheme>
    <a:fontScheme name="사용자 지정 18">
      <a:majorFont>
        <a:latin typeface="Calibri"/>
        <a:ea typeface="삼성PT M"/>
        <a:cs typeface=""/>
      </a:majorFont>
      <a:minorFont>
        <a:latin typeface="Calibri"/>
        <a:ea typeface="삼성PT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9149</Words>
  <Application>Microsoft Office PowerPoint</Application>
  <PresentationFormat>On-screen Show (4:3)</PresentationFormat>
  <Paragraphs>1460</Paragraphs>
  <Slides>166</Slides>
  <Notes>82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166</vt:i4>
      </vt:variant>
    </vt:vector>
  </HeadingPairs>
  <TitlesOfParts>
    <vt:vector size="176" baseType="lpstr">
      <vt:lpstr>맑은 고딕</vt:lpstr>
      <vt:lpstr>Arial</vt:lpstr>
      <vt:lpstr>Book Antiqua</vt:lpstr>
      <vt:lpstr>Calibri</vt:lpstr>
      <vt:lpstr>Calibri Light</vt:lpstr>
      <vt:lpstr>Georgia</vt:lpstr>
      <vt:lpstr>삼성PT L</vt:lpstr>
      <vt:lpstr>삼성PT M</vt:lpstr>
      <vt:lpstr>Office 테마</vt:lpstr>
      <vt:lpstr>디자인 사용자 지정</vt:lpstr>
      <vt:lpstr>              International Classification of Headache Disorders  3rd edition </vt:lpstr>
      <vt:lpstr>PowerPoint Presentation</vt:lpstr>
      <vt:lpstr>Structure</vt:lpstr>
      <vt:lpstr>Structure</vt:lpstr>
      <vt:lpstr>Structure</vt:lpstr>
      <vt:lpstr>Classification</vt:lpstr>
      <vt:lpstr>Classification</vt:lpstr>
      <vt:lpstr>Classification</vt:lpstr>
      <vt:lpstr>Primary or secondary headache or both?</vt:lpstr>
      <vt:lpstr>Part 1: The primary headaches</vt:lpstr>
      <vt:lpstr>1. Migraine</vt:lpstr>
      <vt:lpstr>1.1 Migraine without aura</vt:lpstr>
      <vt:lpstr>1.1 Migraine without aura</vt:lpstr>
      <vt:lpstr>1.1 Migraine without aura</vt:lpstr>
      <vt:lpstr>PowerPoint Presentation</vt:lpstr>
      <vt:lpstr>1.2 Migraine with aura</vt:lpstr>
      <vt:lpstr>1.2 Migraine with aura</vt:lpstr>
      <vt:lpstr>1.2 Migraine with aura</vt:lpstr>
      <vt:lpstr>1.2 Migraine with aura</vt:lpstr>
      <vt:lpstr>1.2.1 Migraine with typical aura</vt:lpstr>
      <vt:lpstr>1.2.2 Migraine with brainstem aura</vt:lpstr>
      <vt:lpstr>1.2.2 Migraine with brainstem aura</vt:lpstr>
      <vt:lpstr>1.2.2 Migraine with brainstem aura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the secondary headaches</vt:lpstr>
      <vt:lpstr>PART 2: the secondary headaches</vt:lpstr>
      <vt:lpstr>PART 2: the secondary headaches</vt:lpstr>
      <vt:lpstr>5. Headache attributed to trauma or injury to the head and/or neck</vt:lpstr>
      <vt:lpstr>5. Headache attributed to trauma or injury to the head and/or neck</vt:lpstr>
      <vt:lpstr>5.1 Acute headache attributed to traumatic injury to the head</vt:lpstr>
      <vt:lpstr>5.2 Persistent headache attributed to traumatic injury to the head</vt:lpstr>
      <vt:lpstr>6. Headache attributed to cranial or cervical vascular disorder</vt:lpstr>
      <vt:lpstr>6. Headache attributed to cranial or cervical vascular disorder</vt:lpstr>
      <vt:lpstr>6.1  Headache attributed to cerebral ischaemic event</vt:lpstr>
      <vt:lpstr>6.2 Headache attributed to non-traumatic intracranial haemorrhage</vt:lpstr>
      <vt:lpstr>6.3 Headache attributed to unruptured vascular malformation</vt:lpstr>
      <vt:lpstr>6.4 Headache attributed to arteritis</vt:lpstr>
      <vt:lpstr>6.4.1 Headache attributed to giant cell arteritis (GCA)</vt:lpstr>
      <vt:lpstr>6.4.1 Headache attributed to giant cell arteritis (GCA)</vt:lpstr>
      <vt:lpstr>6.4.2 Headache attributed to primary angiitis of the central nervous system (PACNS)</vt:lpstr>
      <vt:lpstr>6.4.2 Headache attributed to primary angiitis of the central nervous system (PACNS)</vt:lpstr>
      <vt:lpstr>6.5 Headache attributed to cervical carotid or vertebral artery disorder</vt:lpstr>
      <vt:lpstr>6.6 Headache attributed to cranial venous disorder</vt:lpstr>
      <vt:lpstr>6.6.1 Headache attributed to cerebral venous thrombosis (CVT)</vt:lpstr>
      <vt:lpstr>6.6.1 Headache attributed to cerebral venous thrombosis (CVT)</vt:lpstr>
      <vt:lpstr>6.7 Headache attributed to other acute intracranial arterial disorder</vt:lpstr>
      <vt:lpstr>6.7.2 Angiography headache</vt:lpstr>
      <vt:lpstr>6.7.3.1 Acute headache attributed to reversible cerebral vasoconstriction syndrome (RCVS)</vt:lpstr>
      <vt:lpstr>6.7.3.1 Acute headache attributed to reversible cerebral vasoconstriction syndrome (RCVS)</vt:lpstr>
      <vt:lpstr>6.7.4 Headache attributed to intracranial artery dissection</vt:lpstr>
      <vt:lpstr>6.8 Headache attributed to genetic vasculopathy</vt:lpstr>
      <vt:lpstr>7. Headache attributed to non-vascular intracranial disorder</vt:lpstr>
      <vt:lpstr>7.1 Headache attributed to increased cerebrospinal fluid (CSF) pressure</vt:lpstr>
      <vt:lpstr>7.1.1 Headache attributed to idiopathic intracranial hypertension (IIH)</vt:lpstr>
      <vt:lpstr>7.1.1 Headache attributed to idiopathic intracranial hypertension (IIH)</vt:lpstr>
      <vt:lpstr>7.2 Headache attributed to low cerebrospinal fluid (CSF) pressure</vt:lpstr>
      <vt:lpstr>7.2.3 Headache attributed to spontaneous intracranial hypotension</vt:lpstr>
      <vt:lpstr>7.2.3 Headache attributed to spontaneous intracranial hypotension</vt:lpstr>
      <vt:lpstr>7.3 Headache attributed to non-infectious inflammatory intracranial disease</vt:lpstr>
      <vt:lpstr>7.4 Headache attributed to intracranial neoplasia</vt:lpstr>
      <vt:lpstr>7.4.1 Headache attributed to intracranial neoplasm</vt:lpstr>
      <vt:lpstr>7.4.1.1 Headache attributed to colloid cyst of the third ventricle</vt:lpstr>
      <vt:lpstr>8. Headache attributed to a substance or its withdrawal</vt:lpstr>
      <vt:lpstr>8. Headache attributed to a substance or its withdrawal</vt:lpstr>
      <vt:lpstr>8. Headache attributed to a substance or its withdrawal</vt:lpstr>
      <vt:lpstr>8.1 Headache attributed to use of or exposure to a substance</vt:lpstr>
      <vt:lpstr>8.1 Headache attributed to use of or exposure to a substance</vt:lpstr>
      <vt:lpstr>8.2 Medication-overuse headache (MOH)</vt:lpstr>
      <vt:lpstr>PowerPoint Presentation</vt:lpstr>
      <vt:lpstr>8.3 Headache attributed to substance withdrawal</vt:lpstr>
      <vt:lpstr>PowerPoint Presentation</vt:lpstr>
      <vt:lpstr>9. Headache attributed to infection</vt:lpstr>
      <vt:lpstr>9.1 Headache attributed to intracranial infection</vt:lpstr>
      <vt:lpstr>9.2 Headache attributed to systemic infection</vt:lpstr>
      <vt:lpstr>10. Headache attributed to disorder of homoeostasis</vt:lpstr>
      <vt:lpstr>10.1 Headache attributed to hypoxia and/or hypercapnia</vt:lpstr>
      <vt:lpstr>10.3 Headache attributed to arterial hypertension</vt:lpstr>
      <vt:lpstr>PowerPoint Presentation</vt:lpstr>
      <vt:lpstr>11. Headache or facial pain attributed to disorder of the cranium, neck, eyes, ears, nose, sinuses, teeth, mouth or other facial or cervical structure</vt:lpstr>
      <vt:lpstr>11. Headache or facial pain attributed to disorder of the cranium, neck, eyes, ears, nose, sinuses, teeth, mouth or other facial or cervical structure</vt:lpstr>
      <vt:lpstr>PowerPoint Presentation</vt:lpstr>
      <vt:lpstr>PowerPoint Presentation</vt:lpstr>
      <vt:lpstr>PowerPoint Presentation</vt:lpstr>
      <vt:lpstr>PART 3: Painful cranial neuropathies, other facial pain and other headaches</vt:lpstr>
      <vt:lpstr>13. Painful lesions of the cranial nerves and other facial pain</vt:lpstr>
      <vt:lpstr>13. Painful lesions of the cranial nerves and other facial pain</vt:lpstr>
      <vt:lpstr>13. Painful lesions of the cranial nerves and other facial pain</vt:lpstr>
      <vt:lpstr>13.1 Pain attributed to a lesion or disease of the trigeminal nerve</vt:lpstr>
      <vt:lpstr>13.1.1 Trigeminal neuralgia</vt:lpstr>
      <vt:lpstr>13.1.1 Trigeminal neuralgia</vt:lpstr>
      <vt:lpstr>PowerPoint Presentation</vt:lpstr>
      <vt:lpstr>13.1.2.1 Painful trigeminal neuropathy attributed to herpes zoster</vt:lpstr>
      <vt:lpstr>13.2.1 Glossopharyngeal neuralgia</vt:lpstr>
      <vt:lpstr>13.3.1 Nervus intermedius neuralgia</vt:lpstr>
      <vt:lpstr>13.4 Occipital neuralgia</vt:lpstr>
      <vt:lpstr>13.8 Tolosa–Hunt syndrome</vt:lpstr>
      <vt:lpstr>13.11 Burning mouth syndrome (BMS)</vt:lpstr>
      <vt:lpstr>13.12 Persistent idiopathic facial pain (PIFP) </vt:lpstr>
      <vt:lpstr>14. Other headache disorders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Painful Cranial Neuropathies &amp; Other facial pains</dc:title>
  <dc:creator>MIJI</dc:creator>
  <cp:lastModifiedBy>Carol</cp:lastModifiedBy>
  <cp:revision>242</cp:revision>
  <dcterms:created xsi:type="dcterms:W3CDTF">2016-11-01T07:10:33Z</dcterms:created>
  <dcterms:modified xsi:type="dcterms:W3CDTF">2019-07-10T13:14:36Z</dcterms:modified>
</cp:coreProperties>
</file>